
<file path=[Content_Types].xml><?xml version="1.0" encoding="utf-8"?>
<Types xmlns="http://schemas.openxmlformats.org/package/2006/content-types">
  <Default Extension="xml" ContentType="application/xml"/>
  <Default Extension="jpeg" ContentType="image/jpeg"/>
  <Default Extension="jpg" ContentType="image/jpeg"/>
  <Default Extension="mp3" ContentType="audio/mpeg"/>
  <Default Extension="mp4" ContentType="video/mp4"/>
  <Default Extension="emf" ContentType="image/x-emf"/>
  <Default Extension="rels" ContentType="application/vnd.openxmlformats-package.relationships+xml"/>
  <Default Extension="mov" ContentType="video/quicktime"/>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handoutMasterIdLst>
    <p:handoutMasterId r:id="rId74"/>
  </p:handoutMasterIdLst>
  <p:sldIdLst>
    <p:sldId id="257" r:id="rId2"/>
    <p:sldId id="338" r:id="rId3"/>
    <p:sldId id="322" r:id="rId4"/>
    <p:sldId id="326" r:id="rId5"/>
    <p:sldId id="327" r:id="rId6"/>
    <p:sldId id="328" r:id="rId7"/>
    <p:sldId id="329" r:id="rId8"/>
    <p:sldId id="330" r:id="rId9"/>
    <p:sldId id="331" r:id="rId10"/>
    <p:sldId id="332" r:id="rId11"/>
    <p:sldId id="333" r:id="rId12"/>
    <p:sldId id="335" r:id="rId13"/>
    <p:sldId id="275" r:id="rId14"/>
    <p:sldId id="258" r:id="rId15"/>
    <p:sldId id="259" r:id="rId16"/>
    <p:sldId id="319" r:id="rId17"/>
    <p:sldId id="320" r:id="rId18"/>
    <p:sldId id="321"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6" r:id="rId32"/>
    <p:sldId id="279" r:id="rId33"/>
    <p:sldId id="280" r:id="rId34"/>
    <p:sldId id="281" r:id="rId35"/>
    <p:sldId id="282" r:id="rId36"/>
    <p:sldId id="283" r:id="rId37"/>
    <p:sldId id="284" r:id="rId38"/>
    <p:sldId id="285" r:id="rId39"/>
    <p:sldId id="308" r:id="rId40"/>
    <p:sldId id="287" r:id="rId41"/>
    <p:sldId id="288" r:id="rId42"/>
    <p:sldId id="289" r:id="rId43"/>
    <p:sldId id="305" r:id="rId44"/>
    <p:sldId id="303" r:id="rId45"/>
    <p:sldId id="277" r:id="rId46"/>
    <p:sldId id="278" r:id="rId47"/>
    <p:sldId id="304" r:id="rId48"/>
    <p:sldId id="291" r:id="rId49"/>
    <p:sldId id="316" r:id="rId50"/>
    <p:sldId id="309" r:id="rId51"/>
    <p:sldId id="336" r:id="rId52"/>
    <p:sldId id="311" r:id="rId53"/>
    <p:sldId id="317" r:id="rId54"/>
    <p:sldId id="292" r:id="rId55"/>
    <p:sldId id="294" r:id="rId56"/>
    <p:sldId id="337" r:id="rId57"/>
    <p:sldId id="295" r:id="rId58"/>
    <p:sldId id="296" r:id="rId59"/>
    <p:sldId id="297" r:id="rId60"/>
    <p:sldId id="298" r:id="rId61"/>
    <p:sldId id="299" r:id="rId62"/>
    <p:sldId id="300" r:id="rId63"/>
    <p:sldId id="301" r:id="rId64"/>
    <p:sldId id="302" r:id="rId65"/>
    <p:sldId id="318" r:id="rId66"/>
    <p:sldId id="307" r:id="rId67"/>
    <p:sldId id="306" r:id="rId68"/>
    <p:sldId id="312" r:id="rId69"/>
    <p:sldId id="313" r:id="rId70"/>
    <p:sldId id="315" r:id="rId71"/>
    <p:sldId id="334"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43"/>
    <p:restoredTop sz="94848"/>
  </p:normalViewPr>
  <p:slideViewPr>
    <p:cSldViewPr snapToGrid="0" snapToObjects="1">
      <p:cViewPr varScale="1">
        <p:scale>
          <a:sx n="96" d="100"/>
          <a:sy n="96" d="100"/>
        </p:scale>
        <p:origin x="976"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9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handoutMaster" Target="handoutMasters/handoutMaster1.xml"/><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BAD39AD-5CF1-C64A-96A6-7F1065769F27}" type="datetimeFigureOut">
              <a:rPr lang="en-US" smtClean="0"/>
              <a:t>8/27/17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3D1EC82-6302-934C-8048-7738CFE5004A}" type="slidenum">
              <a:rPr lang="en-US" smtClean="0"/>
              <a:t>‹#›</a:t>
            </a:fld>
            <a:endParaRPr lang="en-US"/>
          </a:p>
        </p:txBody>
      </p:sp>
    </p:spTree>
    <p:extLst>
      <p:ext uri="{BB962C8B-B14F-4D97-AF65-F5344CB8AC3E}">
        <p14:creationId xmlns:p14="http://schemas.microsoft.com/office/powerpoint/2010/main" val="7780327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D50AF6-5980-BC46-B6CA-9C651479428E}" type="datetimeFigureOut">
              <a:rPr lang="en-US" smtClean="0"/>
              <a:t>8/27/17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CADAA8-7165-744E-BF9B-E8152FD23226}" type="slidenum">
              <a:rPr lang="en-US" smtClean="0"/>
              <a:t>‹#›</a:t>
            </a:fld>
            <a:endParaRPr lang="en-US"/>
          </a:p>
        </p:txBody>
      </p:sp>
    </p:spTree>
    <p:extLst>
      <p:ext uri="{BB962C8B-B14F-4D97-AF65-F5344CB8AC3E}">
        <p14:creationId xmlns:p14="http://schemas.microsoft.com/office/powerpoint/2010/main" val="7264209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CADAA8-7165-744E-BF9B-E8152FD23226}" type="slidenum">
              <a:rPr lang="en-US" smtClean="0"/>
              <a:t>1</a:t>
            </a:fld>
            <a:endParaRPr lang="en-US"/>
          </a:p>
        </p:txBody>
      </p:sp>
    </p:spTree>
    <p:extLst>
      <p:ext uri="{BB962C8B-B14F-4D97-AF65-F5344CB8AC3E}">
        <p14:creationId xmlns:p14="http://schemas.microsoft.com/office/powerpoint/2010/main" val="1172830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ZPD - </a:t>
            </a:r>
            <a:r>
              <a:rPr lang="en-US" sz="1200" b="0" i="0" u="none" strike="noStrike" kern="1200" baseline="0" dirty="0" smtClean="0">
                <a:solidFill>
                  <a:schemeClr val="tx1"/>
                </a:solidFill>
                <a:latin typeface="+mn-lt"/>
                <a:ea typeface="+mn-ea"/>
                <a:cs typeface="+mn-cs"/>
              </a:rPr>
              <a:t>range of skill that can be developed with adult guidance or peer collaboration exceeds what can be attained alone</a:t>
            </a:r>
            <a:endParaRPr lang="en-US" dirty="0"/>
          </a:p>
        </p:txBody>
      </p:sp>
      <p:sp>
        <p:nvSpPr>
          <p:cNvPr id="4" name="Slide Number Placeholder 3"/>
          <p:cNvSpPr>
            <a:spLocks noGrp="1"/>
          </p:cNvSpPr>
          <p:nvPr>
            <p:ph type="sldNum" sz="quarter" idx="10"/>
          </p:nvPr>
        </p:nvSpPr>
        <p:spPr/>
        <p:txBody>
          <a:bodyPr/>
          <a:lstStyle/>
          <a:p>
            <a:fld id="{FCEC95BA-98A0-BA41-ADED-92F3DAE8C55A}" type="slidenum">
              <a:rPr lang="en-US" smtClean="0"/>
              <a:t>47</a:t>
            </a:fld>
            <a:endParaRPr lang="en-US"/>
          </a:p>
        </p:txBody>
      </p:sp>
    </p:spTree>
    <p:extLst>
      <p:ext uri="{BB962C8B-B14F-4D97-AF65-F5344CB8AC3E}">
        <p14:creationId xmlns:p14="http://schemas.microsoft.com/office/powerpoint/2010/main" val="378441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EC95BA-98A0-BA41-ADED-92F3DAE8C55A}" type="slidenum">
              <a:rPr lang="en-US" smtClean="0"/>
              <a:t>66</a:t>
            </a:fld>
            <a:endParaRPr lang="en-US"/>
          </a:p>
        </p:txBody>
      </p:sp>
    </p:spTree>
    <p:extLst>
      <p:ext uri="{BB962C8B-B14F-4D97-AF65-F5344CB8AC3E}">
        <p14:creationId xmlns:p14="http://schemas.microsoft.com/office/powerpoint/2010/main" val="2973704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A0B3B08-FA58-5A45-AA5F-E544AE004E36}" type="slidenum">
              <a:rPr lang="en-AU" sz="1200"/>
              <a:pPr/>
              <a:t>71</a:t>
            </a:fld>
            <a:endParaRPr lang="en-AU" sz="1200"/>
          </a:p>
        </p:txBody>
      </p:sp>
      <p:sp>
        <p:nvSpPr>
          <p:cNvPr id="348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22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2BCD5B8-7582-EE4E-B040-6DA45F97C79B}" type="slidenum">
              <a:rPr lang="en-AU" sz="1200"/>
              <a:pPr/>
              <a:t>8</a:t>
            </a:fld>
            <a:endParaRPr lang="en-AU" sz="1200"/>
          </a:p>
        </p:txBody>
      </p:sp>
      <p:sp>
        <p:nvSpPr>
          <p:cNvPr id="163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BD83B0-40DC-2546-9726-75B055A48F22}" type="slidenum">
              <a:rPr lang="en-AU" sz="1200"/>
              <a:pPr/>
              <a:t>9</a:t>
            </a:fld>
            <a:endParaRPr lang="en-AU" sz="1200"/>
          </a:p>
        </p:txBody>
      </p:sp>
      <p:sp>
        <p:nvSpPr>
          <p:cNvPr id="184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Reframe exercise – give trait and quickly find reframe </a:t>
            </a:r>
            <a:r>
              <a:rPr lang="en-US" dirty="0" err="1" smtClean="0"/>
              <a:t>eg</a:t>
            </a:r>
            <a:r>
              <a:rPr lang="en-US" dirty="0" smtClean="0"/>
              <a:t> attention seeking, follower, defiant, stubborn, angry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Accentuate</a:t>
            </a:r>
            <a:r>
              <a:rPr lang="en-US" baseline="0" dirty="0" smtClean="0"/>
              <a:t> – notice difference and highlight strengths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Challenge – place stories side by side using </a:t>
            </a:r>
            <a:r>
              <a:rPr lang="en-US" baseline="0" dirty="0" err="1" smtClean="0"/>
              <a:t>externalisation</a:t>
            </a:r>
            <a:r>
              <a:rPr lang="en-US" baseline="0" dirty="0" smtClean="0"/>
              <a:t> or elements of reality therapy – good plan/bad plan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Exaggerate – Only can be applied when emotions are defused and </a:t>
            </a:r>
            <a:r>
              <a:rPr lang="en-US" baseline="0" dirty="0" err="1" smtClean="0"/>
              <a:t>humour</a:t>
            </a:r>
            <a:r>
              <a:rPr lang="en-US" baseline="0" dirty="0" smtClean="0"/>
              <a:t> can reign. Highlights extremes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0170608-E8B6-4640-8444-309DAA95A677}" type="slidenum">
              <a:rPr lang="en-US" smtClean="0"/>
              <a:t>10</a:t>
            </a:fld>
            <a:endParaRPr lang="en-US"/>
          </a:p>
        </p:txBody>
      </p:sp>
    </p:spTree>
    <p:extLst>
      <p:ext uri="{BB962C8B-B14F-4D97-AF65-F5344CB8AC3E}">
        <p14:creationId xmlns:p14="http://schemas.microsoft.com/office/powerpoint/2010/main" val="526303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148DE9-D781-D84D-BF45-E8FA6A8BA556}" type="slidenum">
              <a:rPr lang="en-AU" sz="1200"/>
              <a:pPr/>
              <a:t>11</a:t>
            </a:fld>
            <a:endParaRPr lang="en-AU" sz="1200"/>
          </a:p>
        </p:txBody>
      </p:sp>
      <p:sp>
        <p:nvSpPr>
          <p:cNvPr id="307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01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DFFA86-58F7-A841-AB48-4177C3288C67}" type="slidenum">
              <a:rPr lang="en-AU"/>
              <a:pPr/>
              <a:t>33</a:t>
            </a:fld>
            <a:endParaRPr lang="en-AU"/>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45BDAE-471D-BC46-8C37-CB671E75C62C}" type="slidenum">
              <a:rPr lang="en-AU"/>
              <a:pPr/>
              <a:t>34</a:t>
            </a:fld>
            <a:endParaRPr lang="en-AU"/>
          </a:p>
        </p:txBody>
      </p:sp>
      <p:sp>
        <p:nvSpPr>
          <p:cNvPr id="6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D8EFC7-5923-0E49-A60E-0125F345D75D}" type="slidenum">
              <a:rPr lang="en-AU"/>
              <a:pPr/>
              <a:t>35</a:t>
            </a:fld>
            <a:endParaRPr lang="en-AU"/>
          </a:p>
        </p:txBody>
      </p:sp>
      <p:sp>
        <p:nvSpPr>
          <p:cNvPr id="11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75B5FC-C686-0444-90EE-EAFEB449A66F}" type="slidenum">
              <a:rPr lang="en-AU" smtClean="0"/>
              <a:pPr>
                <a:defRPr/>
              </a:pPr>
              <a:t>39</a:t>
            </a:fld>
            <a:endParaRPr lang="en-AU" dirty="0"/>
          </a:p>
        </p:txBody>
      </p:sp>
    </p:spTree>
    <p:extLst>
      <p:ext uri="{BB962C8B-B14F-4D97-AF65-F5344CB8AC3E}">
        <p14:creationId xmlns:p14="http://schemas.microsoft.com/office/powerpoint/2010/main" val="3050673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7A0A1B71-D28A-3F4D-A1CE-32D040A61FEC}" type="datetimeFigureOut">
              <a:rPr lang="en-US" smtClean="0"/>
              <a:t>8/27/17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CD954-23B5-8540-A812-011B6569F6C0}" type="slidenum">
              <a:rPr lang="en-US" smtClean="0"/>
              <a:t>‹#›</a:t>
            </a:fld>
            <a:endParaRPr lang="en-US"/>
          </a:p>
        </p:txBody>
      </p:sp>
    </p:spTree>
    <p:extLst>
      <p:ext uri="{BB962C8B-B14F-4D97-AF65-F5344CB8AC3E}">
        <p14:creationId xmlns:p14="http://schemas.microsoft.com/office/powerpoint/2010/main" val="2580694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7A0A1B71-D28A-3F4D-A1CE-32D040A61FEC}" type="datetimeFigureOut">
              <a:rPr lang="en-US" smtClean="0"/>
              <a:t>8/27/17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CD954-23B5-8540-A812-011B6569F6C0}" type="slidenum">
              <a:rPr lang="en-US" smtClean="0"/>
              <a:t>‹#›</a:t>
            </a:fld>
            <a:endParaRPr lang="en-US"/>
          </a:p>
        </p:txBody>
      </p:sp>
    </p:spTree>
    <p:extLst>
      <p:ext uri="{BB962C8B-B14F-4D97-AF65-F5344CB8AC3E}">
        <p14:creationId xmlns:p14="http://schemas.microsoft.com/office/powerpoint/2010/main" val="647947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7A0A1B71-D28A-3F4D-A1CE-32D040A61FEC}" type="datetimeFigureOut">
              <a:rPr lang="en-US" smtClean="0"/>
              <a:t>8/27/17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CD954-23B5-8540-A812-011B6569F6C0}" type="slidenum">
              <a:rPr lang="en-US" smtClean="0"/>
              <a:t>‹#›</a:t>
            </a:fld>
            <a:endParaRPr lang="en-US"/>
          </a:p>
        </p:txBody>
      </p:sp>
    </p:spTree>
    <p:extLst>
      <p:ext uri="{BB962C8B-B14F-4D97-AF65-F5344CB8AC3E}">
        <p14:creationId xmlns:p14="http://schemas.microsoft.com/office/powerpoint/2010/main" val="1505233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7A0A1B71-D28A-3F4D-A1CE-32D040A61FEC}" type="datetimeFigureOut">
              <a:rPr lang="en-US" smtClean="0"/>
              <a:t>8/27/17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CD954-23B5-8540-A812-011B6569F6C0}" type="slidenum">
              <a:rPr lang="en-US" smtClean="0"/>
              <a:t>‹#›</a:t>
            </a:fld>
            <a:endParaRPr lang="en-US"/>
          </a:p>
        </p:txBody>
      </p:sp>
    </p:spTree>
    <p:extLst>
      <p:ext uri="{BB962C8B-B14F-4D97-AF65-F5344CB8AC3E}">
        <p14:creationId xmlns:p14="http://schemas.microsoft.com/office/powerpoint/2010/main" val="1085477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7A0A1B71-D28A-3F4D-A1CE-32D040A61FEC}" type="datetimeFigureOut">
              <a:rPr lang="en-US" smtClean="0"/>
              <a:t>8/27/17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CD954-23B5-8540-A812-011B6569F6C0}" type="slidenum">
              <a:rPr lang="en-US" smtClean="0"/>
              <a:t>‹#›</a:t>
            </a:fld>
            <a:endParaRPr lang="en-US"/>
          </a:p>
        </p:txBody>
      </p:sp>
    </p:spTree>
    <p:extLst>
      <p:ext uri="{BB962C8B-B14F-4D97-AF65-F5344CB8AC3E}">
        <p14:creationId xmlns:p14="http://schemas.microsoft.com/office/powerpoint/2010/main" val="179970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7A0A1B71-D28A-3F4D-A1CE-32D040A61FEC}" type="datetimeFigureOut">
              <a:rPr lang="en-US" smtClean="0"/>
              <a:t>8/27/17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4CD954-23B5-8540-A812-011B6569F6C0}" type="slidenum">
              <a:rPr lang="en-US" smtClean="0"/>
              <a:t>‹#›</a:t>
            </a:fld>
            <a:endParaRPr lang="en-US"/>
          </a:p>
        </p:txBody>
      </p:sp>
    </p:spTree>
    <p:extLst>
      <p:ext uri="{BB962C8B-B14F-4D97-AF65-F5344CB8AC3E}">
        <p14:creationId xmlns:p14="http://schemas.microsoft.com/office/powerpoint/2010/main" val="3124639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7A0A1B71-D28A-3F4D-A1CE-32D040A61FEC}" type="datetimeFigureOut">
              <a:rPr lang="en-US" smtClean="0"/>
              <a:t>8/27/17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4CD954-23B5-8540-A812-011B6569F6C0}" type="slidenum">
              <a:rPr lang="en-US" smtClean="0"/>
              <a:t>‹#›</a:t>
            </a:fld>
            <a:endParaRPr lang="en-US"/>
          </a:p>
        </p:txBody>
      </p:sp>
    </p:spTree>
    <p:extLst>
      <p:ext uri="{BB962C8B-B14F-4D97-AF65-F5344CB8AC3E}">
        <p14:creationId xmlns:p14="http://schemas.microsoft.com/office/powerpoint/2010/main" val="1220597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7A0A1B71-D28A-3F4D-A1CE-32D040A61FEC}" type="datetimeFigureOut">
              <a:rPr lang="en-US" smtClean="0"/>
              <a:t>8/27/17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4CD954-23B5-8540-A812-011B6569F6C0}" type="slidenum">
              <a:rPr lang="en-US" smtClean="0"/>
              <a:t>‹#›</a:t>
            </a:fld>
            <a:endParaRPr lang="en-US"/>
          </a:p>
        </p:txBody>
      </p:sp>
    </p:spTree>
    <p:extLst>
      <p:ext uri="{BB962C8B-B14F-4D97-AF65-F5344CB8AC3E}">
        <p14:creationId xmlns:p14="http://schemas.microsoft.com/office/powerpoint/2010/main" val="3083258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0A1B71-D28A-3F4D-A1CE-32D040A61FEC}" type="datetimeFigureOut">
              <a:rPr lang="en-US" smtClean="0"/>
              <a:t>8/27/17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4CD954-23B5-8540-A812-011B6569F6C0}" type="slidenum">
              <a:rPr lang="en-US" smtClean="0"/>
              <a:t>‹#›</a:t>
            </a:fld>
            <a:endParaRPr lang="en-US"/>
          </a:p>
        </p:txBody>
      </p:sp>
    </p:spTree>
    <p:extLst>
      <p:ext uri="{BB962C8B-B14F-4D97-AF65-F5344CB8AC3E}">
        <p14:creationId xmlns:p14="http://schemas.microsoft.com/office/powerpoint/2010/main" val="1488844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7A0A1B71-D28A-3F4D-A1CE-32D040A61FEC}" type="datetimeFigureOut">
              <a:rPr lang="en-US" smtClean="0"/>
              <a:t>8/27/17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4CD954-23B5-8540-A812-011B6569F6C0}" type="slidenum">
              <a:rPr lang="en-US" smtClean="0"/>
              <a:t>‹#›</a:t>
            </a:fld>
            <a:endParaRPr lang="en-US"/>
          </a:p>
        </p:txBody>
      </p:sp>
    </p:spTree>
    <p:extLst>
      <p:ext uri="{BB962C8B-B14F-4D97-AF65-F5344CB8AC3E}">
        <p14:creationId xmlns:p14="http://schemas.microsoft.com/office/powerpoint/2010/main" val="51925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7A0A1B71-D28A-3F4D-A1CE-32D040A61FEC}" type="datetimeFigureOut">
              <a:rPr lang="en-US" smtClean="0"/>
              <a:t>8/27/17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4CD954-23B5-8540-A812-011B6569F6C0}" type="slidenum">
              <a:rPr lang="en-US" smtClean="0"/>
              <a:t>‹#›</a:t>
            </a:fld>
            <a:endParaRPr lang="en-US"/>
          </a:p>
        </p:txBody>
      </p:sp>
    </p:spTree>
    <p:extLst>
      <p:ext uri="{BB962C8B-B14F-4D97-AF65-F5344CB8AC3E}">
        <p14:creationId xmlns:p14="http://schemas.microsoft.com/office/powerpoint/2010/main" val="2865297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0A1B71-D28A-3F4D-A1CE-32D040A61FEC}" type="datetimeFigureOut">
              <a:rPr lang="en-US" smtClean="0"/>
              <a:t>8/27/17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4CD954-23B5-8540-A812-011B6569F6C0}" type="slidenum">
              <a:rPr lang="en-US" smtClean="0"/>
              <a:t>‹#›</a:t>
            </a:fld>
            <a:endParaRPr lang="en-US"/>
          </a:p>
        </p:txBody>
      </p:sp>
    </p:spTree>
    <p:extLst>
      <p:ext uri="{BB962C8B-B14F-4D97-AF65-F5344CB8AC3E}">
        <p14:creationId xmlns:p14="http://schemas.microsoft.com/office/powerpoint/2010/main" val="2683527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5.png"/><Relationship Id="rId5" Type="http://schemas.openxmlformats.org/officeDocument/2006/relationships/image" Target="../media/image16.png"/><Relationship Id="rId1" Type="http://schemas.microsoft.com/office/2007/relationships/media" Target="../media/media1.mov"/><Relationship Id="rId2" Type="http://schemas.openxmlformats.org/officeDocument/2006/relationships/video" Target="../media/media1.mo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5.png"/><Relationship Id="rId1" Type="http://schemas.microsoft.com/office/2007/relationships/media" Target="../media/media1.mov"/><Relationship Id="rId2" Type="http://schemas.openxmlformats.org/officeDocument/2006/relationships/video" Target="../media/media1.mov"/></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g"/><Relationship Id="rId3" Type="http://schemas.openxmlformats.org/officeDocument/2006/relationships/hyperlink" Target="http://hippasus.com/resources/sweden2010/SAMR_TPCK_IntroToAdvancedPractice.pdf"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30.png"/><Relationship Id="rId1" Type="http://schemas.microsoft.com/office/2007/relationships/media" Target="file://localhost/users/CSC/Documents/Conferences/AASE%20Darwin%20Conference/Darwin%20Presentation/Making_change_short.mov" TargetMode="External"/><Relationship Id="rId2" Type="http://schemas.openxmlformats.org/officeDocument/2006/relationships/video" Target="file://localhost/users/CSC/Documents/Conferences/AASE%20Darwin%20Conference/Darwin%20Presentation/Making_change_short.mov"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7" Type="http://schemas.openxmlformats.org/officeDocument/2006/relationships/image" Target="../media/image35.jpeg"/><Relationship Id="rId8"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 Id="rId3"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5" Type="http://schemas.openxmlformats.org/officeDocument/2006/relationships/image" Target="../media/image45.jpg"/><Relationship Id="rId6" Type="http://schemas.openxmlformats.org/officeDocument/2006/relationships/image" Target="../media/image46.gif"/><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hyperlink" Target="http://www.ted.com/talks/sugata_mitra_build_a_school_in_the_cloud.html" TargetMode="External"/><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hyperlink" Target="http://www.csc4learning.com/UOWcourses/EDGS916/SugataMitra2.html"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image" Target="../media/image4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hyperlink" Target="http://psychometrics-blog.rightpeople.com.au/2012/multimedia-learning-online/"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3.png"/><Relationship Id="rId7" Type="http://schemas.openxmlformats.org/officeDocument/2006/relationships/image" Target="../media/image59.png"/><Relationship Id="rId1" Type="http://schemas.microsoft.com/office/2007/relationships/media" Target="../media/media2.mp3"/><Relationship Id="rId2" Type="http://schemas.openxmlformats.org/officeDocument/2006/relationships/audio" Target="../media/media2.mp3"/></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0.png"/><Relationship Id="rId5" Type="http://schemas.openxmlformats.org/officeDocument/2006/relationships/image" Target="../media/image53.png"/><Relationship Id="rId1" Type="http://schemas.microsoft.com/office/2007/relationships/media" Target="../media/media3.mp4"/><Relationship Id="rId2" Type="http://schemas.openxmlformats.org/officeDocument/2006/relationships/video" Target="../media/media3.mp4"/></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 Id="rId3" Type="http://schemas.openxmlformats.org/officeDocument/2006/relationships/image" Target="../media/image5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3.png"/></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hyperlink" Target="https://www.det.nsw.edu.au/media/downloads/detawscholar/scholarships/yr2010/pts/april/spec_ray.doc" TargetMode="External"/><Relationship Id="rId5" Type="http://schemas.openxmlformats.org/officeDocument/2006/relationships/hyperlink" Target="http://www.hippasus.com/rrpweblog/archives/000025.html" TargetMode="External"/><Relationship Id="rId1" Type="http://schemas.openxmlformats.org/officeDocument/2006/relationships/slideLayout" Target="../slideLayouts/slideLayout2.xml"/><Relationship Id="rId2" Type="http://schemas.openxmlformats.org/officeDocument/2006/relationships/hyperlink" Target="NULL"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hyperlink" Target="NULL" TargetMode="External"/><Relationship Id="rId5" Type="http://schemas.openxmlformats.org/officeDocument/2006/relationships/slide" Target="slide21.xml"/><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75656" y="2061589"/>
            <a:ext cx="6522234" cy="4339650"/>
          </a:xfrm>
          <a:prstGeom prst="rect">
            <a:avLst/>
          </a:prstGeom>
          <a:noFill/>
        </p:spPr>
        <p:txBody>
          <a:bodyPr wrap="square" rtlCol="0">
            <a:spAutoFit/>
          </a:bodyPr>
          <a:lstStyle/>
          <a:p>
            <a:pPr algn="ctr"/>
            <a:r>
              <a:rPr lang="en-US" sz="3200" dirty="0" smtClean="0">
                <a:latin typeface="Arial"/>
                <a:cs typeface="Arial"/>
              </a:rPr>
              <a:t>Models of </a:t>
            </a:r>
            <a:r>
              <a:rPr lang="en-US" sz="3200" dirty="0" err="1" smtClean="0">
                <a:latin typeface="Arial"/>
                <a:cs typeface="Arial"/>
              </a:rPr>
              <a:t>behaviour</a:t>
            </a:r>
            <a:r>
              <a:rPr lang="en-US" sz="3200" dirty="0" smtClean="0">
                <a:latin typeface="Arial"/>
                <a:cs typeface="Arial"/>
              </a:rPr>
              <a:t> management</a:t>
            </a:r>
          </a:p>
          <a:p>
            <a:pPr algn="ctr"/>
            <a:endParaRPr lang="en-US" sz="2800" dirty="0" smtClean="0">
              <a:latin typeface="Arial"/>
              <a:cs typeface="Arial"/>
            </a:endParaRPr>
          </a:p>
          <a:p>
            <a:pPr algn="ctr"/>
            <a:endParaRPr lang="en-US" sz="2800" dirty="0">
              <a:solidFill>
                <a:srgbClr val="000000"/>
              </a:solidFill>
              <a:latin typeface="Arial"/>
              <a:cs typeface="Arial"/>
            </a:endParaRPr>
          </a:p>
          <a:p>
            <a:pPr algn="ctr"/>
            <a:r>
              <a:rPr lang="en-US" sz="2800" dirty="0" smtClean="0">
                <a:latin typeface="Arial"/>
                <a:cs typeface="Arial"/>
              </a:rPr>
              <a:t>Solution Focused Intervention</a:t>
            </a:r>
          </a:p>
          <a:p>
            <a:pPr algn="ctr"/>
            <a:r>
              <a:rPr lang="en-US" sz="2800" dirty="0" smtClean="0">
                <a:latin typeface="Arial"/>
                <a:cs typeface="Arial"/>
              </a:rPr>
              <a:t>&amp;</a:t>
            </a:r>
          </a:p>
          <a:p>
            <a:pPr algn="ctr"/>
            <a:r>
              <a:rPr lang="en-US" sz="2800" dirty="0" smtClean="0">
                <a:latin typeface="Arial"/>
                <a:cs typeface="Arial"/>
              </a:rPr>
              <a:t>Engaging students with technology</a:t>
            </a:r>
          </a:p>
          <a:p>
            <a:pPr algn="ctr"/>
            <a:endParaRPr lang="en-US" sz="2400" dirty="0" smtClean="0">
              <a:latin typeface="Arial"/>
              <a:cs typeface="Arial"/>
            </a:endParaRPr>
          </a:p>
          <a:p>
            <a:pPr algn="ctr"/>
            <a:r>
              <a:rPr lang="en-US" sz="2400" dirty="0" smtClean="0">
                <a:latin typeface="Arial"/>
                <a:cs typeface="Arial"/>
              </a:rPr>
              <a:t>August 29, 2017</a:t>
            </a:r>
          </a:p>
          <a:p>
            <a:pPr algn="ctr"/>
            <a:endParaRPr lang="en-US" sz="2800" dirty="0">
              <a:latin typeface="Arial"/>
              <a:cs typeface="Arial"/>
            </a:endParaRPr>
          </a:p>
          <a:p>
            <a:pPr algn="ctr"/>
            <a:r>
              <a:rPr lang="en-US" sz="2800" dirty="0" smtClean="0">
                <a:latin typeface="Arial"/>
                <a:cs typeface="Arial"/>
              </a:rPr>
              <a:t>Ray Handley</a:t>
            </a:r>
            <a:endParaRPr lang="en-US" sz="2800" dirty="0">
              <a:latin typeface="Arial"/>
              <a:cs typeface="Arial"/>
            </a:endParaRPr>
          </a:p>
        </p:txBody>
      </p:sp>
      <p:pic>
        <p:nvPicPr>
          <p:cNvPr id="5" name="Picture 4" descr="Education_banner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1" y="0"/>
            <a:ext cx="9144000" cy="1362235"/>
          </a:xfrm>
          <a:prstGeom prst="rect">
            <a:avLst/>
          </a:prstGeom>
        </p:spPr>
      </p:pic>
      <p:sp>
        <p:nvSpPr>
          <p:cNvPr id="7" name="Rectangle 6"/>
          <p:cNvSpPr/>
          <p:nvPr/>
        </p:nvSpPr>
        <p:spPr>
          <a:xfrm>
            <a:off x="1475656" y="1431370"/>
            <a:ext cx="6912768" cy="400110"/>
          </a:xfrm>
          <a:prstGeom prst="rect">
            <a:avLst/>
          </a:prstGeom>
        </p:spPr>
        <p:txBody>
          <a:bodyPr wrap="square">
            <a:spAutoFit/>
          </a:bodyPr>
          <a:lstStyle/>
          <a:p>
            <a:pPr algn="ctr"/>
            <a:r>
              <a:rPr lang="en-US" sz="2000" dirty="0" smtClean="0">
                <a:effectLst>
                  <a:innerShdw blurRad="63500" dist="50800" dir="13500000">
                    <a:srgbClr val="000000">
                      <a:alpha val="50000"/>
                    </a:srgbClr>
                  </a:innerShdw>
                </a:effectLst>
                <a:latin typeface="Arial"/>
                <a:cs typeface="Arial"/>
              </a:rPr>
              <a:t>EDPS302 </a:t>
            </a:r>
            <a:r>
              <a:rPr lang="en-US" sz="2000" dirty="0">
                <a:effectLst>
                  <a:innerShdw blurRad="63500" dist="50800" dir="13500000">
                    <a:srgbClr val="000000">
                      <a:alpha val="50000"/>
                    </a:srgbClr>
                  </a:innerShdw>
                </a:effectLst>
                <a:latin typeface="Arial"/>
                <a:cs typeface="Arial"/>
              </a:rPr>
              <a:t>– </a:t>
            </a:r>
            <a:r>
              <a:rPr lang="en-US" sz="2000" dirty="0" smtClean="0">
                <a:effectLst>
                  <a:innerShdw blurRad="63500" dist="50800" dir="13500000">
                    <a:srgbClr val="000000">
                      <a:alpha val="50000"/>
                    </a:srgbClr>
                  </a:innerShdw>
                </a:effectLst>
                <a:latin typeface="Arial"/>
                <a:cs typeface="Arial"/>
              </a:rPr>
              <a:t>Creating Positive Learning Environments</a:t>
            </a:r>
            <a:endParaRPr lang="en-US" sz="2000" dirty="0">
              <a:effectLst>
                <a:innerShdw blurRad="63500" dist="50800" dir="13500000">
                  <a:srgbClr val="000000">
                    <a:alpha val="50000"/>
                  </a:srgbClr>
                </a:innerShdw>
              </a:effectLst>
              <a:latin typeface="Arial"/>
              <a:cs typeface="Arial"/>
            </a:endParaRPr>
          </a:p>
        </p:txBody>
      </p:sp>
    </p:spTree>
    <p:extLst>
      <p:ext uri="{BB962C8B-B14F-4D97-AF65-F5344CB8AC3E}">
        <p14:creationId xmlns:p14="http://schemas.microsoft.com/office/powerpoint/2010/main" val="985488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New_perspectiv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109" y="-30570"/>
            <a:ext cx="5982497" cy="1901450"/>
          </a:xfrm>
          <a:prstGeom prst="rect">
            <a:avLst/>
          </a:prstGeom>
        </p:spPr>
      </p:pic>
      <p:sp>
        <p:nvSpPr>
          <p:cNvPr id="2" name="TextBox 1"/>
          <p:cNvSpPr txBox="1"/>
          <p:nvPr/>
        </p:nvSpPr>
        <p:spPr>
          <a:xfrm>
            <a:off x="536220" y="550334"/>
            <a:ext cx="6406446" cy="954107"/>
          </a:xfrm>
          <a:prstGeom prst="rect">
            <a:avLst/>
          </a:prstGeom>
          <a:noFill/>
        </p:spPr>
        <p:txBody>
          <a:bodyPr wrap="square" rtlCol="0">
            <a:spAutoFit/>
          </a:bodyPr>
          <a:lstStyle/>
          <a:p>
            <a:r>
              <a:rPr lang="en-US" sz="2800" dirty="0" smtClean="0">
                <a:effectLst>
                  <a:outerShdw blurRad="50800" dist="38100" dir="18900000" algn="bl" rotWithShape="0">
                    <a:prstClr val="black">
                      <a:alpha val="40000"/>
                    </a:prstClr>
                  </a:outerShdw>
                </a:effectLst>
                <a:latin typeface="Arial"/>
                <a:cs typeface="Arial"/>
              </a:rPr>
              <a:t>Rewriting the narrative </a:t>
            </a:r>
          </a:p>
          <a:p>
            <a:pPr algn="r"/>
            <a:r>
              <a:rPr lang="en-US" sz="2800" dirty="0" smtClean="0">
                <a:effectLst>
                  <a:outerShdw blurRad="50800" dist="38100" dir="18900000" algn="bl" rotWithShape="0">
                    <a:prstClr val="black">
                      <a:alpha val="40000"/>
                    </a:prstClr>
                  </a:outerShdw>
                </a:effectLst>
                <a:latin typeface="Arial"/>
                <a:cs typeface="Arial"/>
              </a:rPr>
              <a:t>– changing dominant stories</a:t>
            </a:r>
            <a:endParaRPr lang="en-US" sz="2800" dirty="0">
              <a:effectLst>
                <a:outerShdw blurRad="50800" dist="38100" dir="18900000" algn="bl" rotWithShape="0">
                  <a:prstClr val="black">
                    <a:alpha val="40000"/>
                  </a:prstClr>
                </a:outerShdw>
              </a:effectLst>
              <a:latin typeface="Arial"/>
              <a:cs typeface="Arial"/>
            </a:endParaRPr>
          </a:p>
        </p:txBody>
      </p:sp>
      <p:sp>
        <p:nvSpPr>
          <p:cNvPr id="3" name="TextBox 2"/>
          <p:cNvSpPr txBox="1"/>
          <p:nvPr/>
        </p:nvSpPr>
        <p:spPr>
          <a:xfrm>
            <a:off x="790222" y="2220499"/>
            <a:ext cx="1453445" cy="461665"/>
          </a:xfrm>
          <a:prstGeom prst="rect">
            <a:avLst/>
          </a:prstGeom>
          <a:noFill/>
        </p:spPr>
        <p:txBody>
          <a:bodyPr wrap="square" rtlCol="0">
            <a:spAutoFit/>
          </a:bodyPr>
          <a:lstStyle/>
          <a:p>
            <a:r>
              <a:rPr lang="en-US" sz="2400" b="1" dirty="0" smtClean="0">
                <a:latin typeface="Arial"/>
                <a:cs typeface="Arial"/>
              </a:rPr>
              <a:t>R</a:t>
            </a:r>
            <a:r>
              <a:rPr lang="en-US" sz="2400" dirty="0" smtClean="0">
                <a:latin typeface="Arial"/>
                <a:cs typeface="Arial"/>
              </a:rPr>
              <a:t>eframe</a:t>
            </a:r>
            <a:endParaRPr lang="en-US" sz="2400" dirty="0">
              <a:latin typeface="Arial"/>
              <a:cs typeface="Arial"/>
            </a:endParaRPr>
          </a:p>
        </p:txBody>
      </p:sp>
      <p:sp>
        <p:nvSpPr>
          <p:cNvPr id="4" name="TextBox 3"/>
          <p:cNvSpPr txBox="1"/>
          <p:nvPr/>
        </p:nvSpPr>
        <p:spPr>
          <a:xfrm>
            <a:off x="790222" y="3195345"/>
            <a:ext cx="3316112" cy="461665"/>
          </a:xfrm>
          <a:prstGeom prst="rect">
            <a:avLst/>
          </a:prstGeom>
          <a:noFill/>
        </p:spPr>
        <p:txBody>
          <a:bodyPr wrap="square" rtlCol="0">
            <a:spAutoFit/>
          </a:bodyPr>
          <a:lstStyle/>
          <a:p>
            <a:r>
              <a:rPr lang="en-US" sz="2400" b="1" dirty="0" smtClean="0">
                <a:latin typeface="Arial"/>
                <a:cs typeface="Arial"/>
              </a:rPr>
              <a:t>A</a:t>
            </a:r>
            <a:r>
              <a:rPr lang="en-US" sz="2400" dirty="0" smtClean="0">
                <a:latin typeface="Arial"/>
                <a:cs typeface="Arial"/>
              </a:rPr>
              <a:t>ccentuate/Highlight</a:t>
            </a:r>
            <a:endParaRPr lang="en-US" sz="2400" dirty="0">
              <a:latin typeface="Arial"/>
              <a:cs typeface="Arial"/>
            </a:endParaRPr>
          </a:p>
        </p:txBody>
      </p:sp>
      <p:sp>
        <p:nvSpPr>
          <p:cNvPr id="5" name="TextBox 4"/>
          <p:cNvSpPr txBox="1"/>
          <p:nvPr/>
        </p:nvSpPr>
        <p:spPr>
          <a:xfrm>
            <a:off x="769053" y="4314012"/>
            <a:ext cx="3316112" cy="461665"/>
          </a:xfrm>
          <a:prstGeom prst="rect">
            <a:avLst/>
          </a:prstGeom>
          <a:noFill/>
        </p:spPr>
        <p:txBody>
          <a:bodyPr wrap="square" rtlCol="0">
            <a:spAutoFit/>
          </a:bodyPr>
          <a:lstStyle/>
          <a:p>
            <a:r>
              <a:rPr lang="en-US" sz="2400" b="1" dirty="0" smtClean="0">
                <a:latin typeface="Arial"/>
                <a:cs typeface="Arial"/>
              </a:rPr>
              <a:t>C</a:t>
            </a:r>
            <a:r>
              <a:rPr lang="en-US" sz="2400" dirty="0" smtClean="0">
                <a:latin typeface="Arial"/>
                <a:cs typeface="Arial"/>
              </a:rPr>
              <a:t>hallenge</a:t>
            </a:r>
            <a:endParaRPr lang="en-US" sz="2400" dirty="0">
              <a:latin typeface="Arial"/>
              <a:cs typeface="Arial"/>
            </a:endParaRPr>
          </a:p>
        </p:txBody>
      </p:sp>
      <p:sp>
        <p:nvSpPr>
          <p:cNvPr id="6" name="TextBox 5"/>
          <p:cNvSpPr txBox="1"/>
          <p:nvPr/>
        </p:nvSpPr>
        <p:spPr>
          <a:xfrm>
            <a:off x="790222" y="5473934"/>
            <a:ext cx="3316112" cy="461665"/>
          </a:xfrm>
          <a:prstGeom prst="rect">
            <a:avLst/>
          </a:prstGeom>
          <a:noFill/>
        </p:spPr>
        <p:txBody>
          <a:bodyPr wrap="square" rtlCol="0">
            <a:spAutoFit/>
          </a:bodyPr>
          <a:lstStyle/>
          <a:p>
            <a:r>
              <a:rPr lang="en-US" sz="2400" b="1" dirty="0" smtClean="0">
                <a:latin typeface="Arial"/>
                <a:cs typeface="Arial"/>
              </a:rPr>
              <a:t>E</a:t>
            </a:r>
            <a:r>
              <a:rPr lang="en-US" sz="2400" dirty="0" smtClean="0">
                <a:latin typeface="Arial"/>
                <a:cs typeface="Arial"/>
              </a:rPr>
              <a:t>xaggerate</a:t>
            </a:r>
            <a:endParaRPr lang="en-US" sz="2400" dirty="0">
              <a:latin typeface="Arial"/>
              <a:cs typeface="Arial"/>
            </a:endParaRPr>
          </a:p>
        </p:txBody>
      </p:sp>
      <p:pic>
        <p:nvPicPr>
          <p:cNvPr id="8" name="Picture 7"/>
          <p:cNvPicPr>
            <a:picLocks noChangeAspect="1"/>
          </p:cNvPicPr>
          <p:nvPr/>
        </p:nvPicPr>
        <p:blipFill>
          <a:blip r:embed="rId4"/>
          <a:stretch>
            <a:fillRect/>
          </a:stretch>
        </p:blipFill>
        <p:spPr>
          <a:xfrm>
            <a:off x="7069666" y="-30570"/>
            <a:ext cx="2074333" cy="2391934"/>
          </a:xfrm>
          <a:prstGeom prst="rect">
            <a:avLst/>
          </a:prstGeom>
        </p:spPr>
      </p:pic>
      <p:sp>
        <p:nvSpPr>
          <p:cNvPr id="9" name="TextBox 8"/>
          <p:cNvSpPr txBox="1"/>
          <p:nvPr/>
        </p:nvSpPr>
        <p:spPr>
          <a:xfrm>
            <a:off x="2540000" y="2248721"/>
            <a:ext cx="5489222" cy="707886"/>
          </a:xfrm>
          <a:prstGeom prst="rect">
            <a:avLst/>
          </a:prstGeom>
          <a:noFill/>
        </p:spPr>
        <p:txBody>
          <a:bodyPr wrap="square" rtlCol="0">
            <a:spAutoFit/>
          </a:bodyPr>
          <a:lstStyle/>
          <a:p>
            <a:r>
              <a:rPr lang="en-US" sz="2000" dirty="0" smtClean="0">
                <a:latin typeface="Arial"/>
                <a:cs typeface="Arial"/>
              </a:rPr>
              <a:t>Renaming or redefining an existing behaviour into alternative, more positive terms.</a:t>
            </a:r>
            <a:endParaRPr lang="en-US" sz="2000" dirty="0">
              <a:latin typeface="Arial"/>
              <a:cs typeface="Arial"/>
            </a:endParaRPr>
          </a:p>
        </p:txBody>
      </p:sp>
      <p:sp>
        <p:nvSpPr>
          <p:cNvPr id="10" name="TextBox 9"/>
          <p:cNvSpPr txBox="1"/>
          <p:nvPr/>
        </p:nvSpPr>
        <p:spPr>
          <a:xfrm>
            <a:off x="3942644" y="3195345"/>
            <a:ext cx="5048955" cy="1015663"/>
          </a:xfrm>
          <a:prstGeom prst="rect">
            <a:avLst/>
          </a:prstGeom>
          <a:noFill/>
        </p:spPr>
        <p:txBody>
          <a:bodyPr wrap="square" rtlCol="0">
            <a:spAutoFit/>
          </a:bodyPr>
          <a:lstStyle/>
          <a:p>
            <a:r>
              <a:rPr lang="en-US" sz="2000" dirty="0" smtClean="0">
                <a:latin typeface="Arial"/>
                <a:cs typeface="Arial"/>
              </a:rPr>
              <a:t>Finding exceptions and differences then reinforcing these patterns by highlighting and drawing attention to them.</a:t>
            </a:r>
            <a:endParaRPr lang="en-US" sz="2000" dirty="0">
              <a:latin typeface="Arial"/>
              <a:cs typeface="Arial"/>
            </a:endParaRPr>
          </a:p>
        </p:txBody>
      </p:sp>
      <p:sp>
        <p:nvSpPr>
          <p:cNvPr id="11" name="TextBox 10"/>
          <p:cNvSpPr txBox="1"/>
          <p:nvPr/>
        </p:nvSpPr>
        <p:spPr>
          <a:xfrm>
            <a:off x="2427109" y="4370456"/>
            <a:ext cx="6858001" cy="1015663"/>
          </a:xfrm>
          <a:prstGeom prst="rect">
            <a:avLst/>
          </a:prstGeom>
          <a:noFill/>
        </p:spPr>
        <p:txBody>
          <a:bodyPr wrap="square" rtlCol="0">
            <a:spAutoFit/>
          </a:bodyPr>
          <a:lstStyle/>
          <a:p>
            <a:r>
              <a:rPr lang="en-US" sz="2000" dirty="0" smtClean="0">
                <a:latin typeface="Arial"/>
                <a:cs typeface="Arial"/>
              </a:rPr>
              <a:t>Confronting the alternatives between the old and new narratives, addressing the problem as an </a:t>
            </a:r>
            <a:r>
              <a:rPr lang="en-US" sz="2000" dirty="0" err="1" smtClean="0">
                <a:latin typeface="Arial"/>
                <a:cs typeface="Arial"/>
              </a:rPr>
              <a:t>externalised</a:t>
            </a:r>
            <a:r>
              <a:rPr lang="en-US" sz="2000" dirty="0" smtClean="0">
                <a:latin typeface="Arial"/>
                <a:cs typeface="Arial"/>
              </a:rPr>
              <a:t> identity. </a:t>
            </a:r>
            <a:endParaRPr lang="en-US" sz="2000" dirty="0">
              <a:latin typeface="Arial"/>
              <a:cs typeface="Arial"/>
            </a:endParaRPr>
          </a:p>
        </p:txBody>
      </p:sp>
      <p:sp>
        <p:nvSpPr>
          <p:cNvPr id="12" name="TextBox 11"/>
          <p:cNvSpPr txBox="1"/>
          <p:nvPr/>
        </p:nvSpPr>
        <p:spPr>
          <a:xfrm>
            <a:off x="2706512" y="5504053"/>
            <a:ext cx="6285088" cy="1015663"/>
          </a:xfrm>
          <a:prstGeom prst="rect">
            <a:avLst/>
          </a:prstGeom>
          <a:noFill/>
        </p:spPr>
        <p:txBody>
          <a:bodyPr wrap="square" rtlCol="0">
            <a:spAutoFit/>
          </a:bodyPr>
          <a:lstStyle/>
          <a:p>
            <a:r>
              <a:rPr lang="en-US" sz="2000" dirty="0" smtClean="0">
                <a:latin typeface="Arial"/>
                <a:cs typeface="Arial"/>
              </a:rPr>
              <a:t>An extension of accentuation but a more playful consideration of the extremes likely as the stories evolve - the miracle question and possibility. </a:t>
            </a:r>
            <a:endParaRPr lang="en-US" sz="2000" dirty="0">
              <a:latin typeface="Arial"/>
              <a:cs typeface="Arial"/>
            </a:endParaRPr>
          </a:p>
        </p:txBody>
      </p:sp>
    </p:spTree>
    <p:extLst>
      <p:ext uri="{BB962C8B-B14F-4D97-AF65-F5344CB8AC3E}">
        <p14:creationId xmlns:p14="http://schemas.microsoft.com/office/powerpoint/2010/main" val="286663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838200" y="1279525"/>
            <a:ext cx="746760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3200" b="1" dirty="0"/>
              <a:t>Skills for dealing with difficult people</a:t>
            </a:r>
            <a:endParaRPr lang="en-US" sz="1800" b="1" dirty="0"/>
          </a:p>
        </p:txBody>
      </p:sp>
      <p:sp>
        <p:nvSpPr>
          <p:cNvPr id="29699" name="Text Box 3"/>
          <p:cNvSpPr txBox="1">
            <a:spLocks noChangeArrowheads="1"/>
          </p:cNvSpPr>
          <p:nvPr/>
        </p:nvSpPr>
        <p:spPr bwMode="auto">
          <a:xfrm rot="20837998">
            <a:off x="4614863" y="955675"/>
            <a:ext cx="11430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800" i="1" dirty="0">
                <a:solidFill>
                  <a:srgbClr val="FF0033"/>
                </a:solidFill>
                <a:latin typeface="Lucida Handwriting" charset="0"/>
              </a:rPr>
              <a:t>very</a:t>
            </a:r>
            <a:endParaRPr lang="en-US" sz="1800" dirty="0">
              <a:solidFill>
                <a:srgbClr val="FF0033"/>
              </a:solidFill>
            </a:endParaRPr>
          </a:p>
        </p:txBody>
      </p:sp>
      <p:sp>
        <p:nvSpPr>
          <p:cNvPr id="29700" name="Text Box 4"/>
          <p:cNvSpPr txBox="1">
            <a:spLocks noChangeArrowheads="1"/>
          </p:cNvSpPr>
          <p:nvPr/>
        </p:nvSpPr>
        <p:spPr bwMode="auto">
          <a:xfrm rot="10913589">
            <a:off x="4976813" y="1635125"/>
            <a:ext cx="381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000" dirty="0"/>
              <a:t>V</a:t>
            </a:r>
            <a:endParaRPr lang="en-US" sz="1800" dirty="0"/>
          </a:p>
        </p:txBody>
      </p:sp>
      <p:sp>
        <p:nvSpPr>
          <p:cNvPr id="29701" name="Text Box 5"/>
          <p:cNvSpPr txBox="1">
            <a:spLocks noChangeArrowheads="1"/>
          </p:cNvSpPr>
          <p:nvPr/>
        </p:nvSpPr>
        <p:spPr bwMode="auto">
          <a:xfrm>
            <a:off x="4876800" y="0"/>
            <a:ext cx="3505200" cy="11890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7200" b="1" dirty="0">
                <a:effectLst>
                  <a:outerShdw blurRad="50800" dist="38100" dir="2700000" algn="tl" rotWithShape="0">
                    <a:prstClr val="black">
                      <a:alpha val="40000"/>
                    </a:prstClr>
                  </a:outerShdw>
                </a:effectLst>
                <a:latin typeface="Corbel Bold" charset="0"/>
              </a:rPr>
              <a:t>I - ACE</a:t>
            </a:r>
            <a:endParaRPr lang="en-US" sz="7200" b="1" dirty="0">
              <a:effectLst>
                <a:outerShdw blurRad="50800" dist="38100" dir="2700000" algn="tl" rotWithShape="0">
                  <a:prstClr val="black">
                    <a:alpha val="40000"/>
                  </a:prstClr>
                </a:outerShdw>
              </a:effectLst>
            </a:endParaRPr>
          </a:p>
        </p:txBody>
      </p:sp>
      <p:sp>
        <p:nvSpPr>
          <p:cNvPr id="29702" name="Text Box 6"/>
          <p:cNvSpPr txBox="1">
            <a:spLocks noChangeArrowheads="1"/>
          </p:cNvSpPr>
          <p:nvPr/>
        </p:nvSpPr>
        <p:spPr bwMode="auto">
          <a:xfrm>
            <a:off x="343056" y="2145228"/>
            <a:ext cx="685800"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4800" b="1" dirty="0">
                <a:effectLst>
                  <a:outerShdw blurRad="50800" dist="38100" dir="2700000" algn="tl" rotWithShape="0">
                    <a:prstClr val="black">
                      <a:alpha val="40000"/>
                    </a:prstClr>
                  </a:outerShdw>
                </a:effectLst>
                <a:latin typeface="+mj-lt"/>
              </a:rPr>
              <a:t>i</a:t>
            </a:r>
          </a:p>
        </p:txBody>
      </p:sp>
      <p:sp>
        <p:nvSpPr>
          <p:cNvPr id="29703" name="Text Box 7"/>
          <p:cNvSpPr txBox="1">
            <a:spLocks noChangeArrowheads="1"/>
          </p:cNvSpPr>
          <p:nvPr/>
        </p:nvSpPr>
        <p:spPr bwMode="auto">
          <a:xfrm>
            <a:off x="343056" y="3212028"/>
            <a:ext cx="685800"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4800" b="1" dirty="0">
                <a:effectLst>
                  <a:outerShdw blurRad="50800" dist="38100" dir="2700000" algn="tl" rotWithShape="0">
                    <a:prstClr val="black">
                      <a:alpha val="40000"/>
                    </a:prstClr>
                  </a:outerShdw>
                </a:effectLst>
                <a:latin typeface="+mj-lt"/>
              </a:rPr>
              <a:t>a</a:t>
            </a:r>
          </a:p>
        </p:txBody>
      </p:sp>
      <p:sp>
        <p:nvSpPr>
          <p:cNvPr id="29704" name="Text Box 8"/>
          <p:cNvSpPr txBox="1">
            <a:spLocks noChangeArrowheads="1"/>
          </p:cNvSpPr>
          <p:nvPr/>
        </p:nvSpPr>
        <p:spPr bwMode="auto">
          <a:xfrm>
            <a:off x="343056" y="4355028"/>
            <a:ext cx="685800"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4800" b="1" dirty="0">
                <a:effectLst>
                  <a:outerShdw blurRad="50800" dist="38100" dir="2700000" algn="tl" rotWithShape="0">
                    <a:prstClr val="black">
                      <a:alpha val="40000"/>
                    </a:prstClr>
                  </a:outerShdw>
                </a:effectLst>
                <a:latin typeface="+mj-lt"/>
              </a:rPr>
              <a:t>c</a:t>
            </a:r>
          </a:p>
        </p:txBody>
      </p:sp>
      <p:sp>
        <p:nvSpPr>
          <p:cNvPr id="29705" name="Text Box 9"/>
          <p:cNvSpPr txBox="1">
            <a:spLocks noChangeArrowheads="1"/>
          </p:cNvSpPr>
          <p:nvPr/>
        </p:nvSpPr>
        <p:spPr bwMode="auto">
          <a:xfrm>
            <a:off x="343056" y="5421828"/>
            <a:ext cx="685800"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4800" b="1" dirty="0">
                <a:effectLst>
                  <a:outerShdw blurRad="50800" dist="38100" dir="2700000" algn="tl" rotWithShape="0">
                    <a:prstClr val="black">
                      <a:alpha val="40000"/>
                    </a:prstClr>
                  </a:outerShdw>
                </a:effectLst>
                <a:latin typeface="+mj-lt"/>
              </a:rPr>
              <a:t>e</a:t>
            </a:r>
          </a:p>
        </p:txBody>
      </p:sp>
      <p:sp>
        <p:nvSpPr>
          <p:cNvPr id="29706" name="Text Box 10"/>
          <p:cNvSpPr txBox="1">
            <a:spLocks noChangeArrowheads="1"/>
          </p:cNvSpPr>
          <p:nvPr/>
        </p:nvSpPr>
        <p:spPr bwMode="auto">
          <a:xfrm>
            <a:off x="550128" y="2435760"/>
            <a:ext cx="10668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scene3d>
              <a:camera prst="orthographicFront"/>
              <a:lightRig rig="threePt" dir="t"/>
            </a:scene3d>
            <a:sp3d extrusionH="57150">
              <a:bevelT w="82550" h="38100" prst="coolSlant"/>
            </a:sp3d>
          </a:bodyPr>
          <a:lstStyle/>
          <a:p>
            <a:pPr eaLnBrk="1" hangingPunct="1">
              <a:spcBef>
                <a:spcPct val="50000"/>
              </a:spcBef>
              <a:defRPr/>
            </a:pPr>
            <a:r>
              <a:rPr lang="en-US" sz="2400" b="1" dirty="0">
                <a:effectLst>
                  <a:reflection blurRad="6350" stA="55000" endA="300" endPos="45500" dir="5400000" sy="-100000" algn="bl" rotWithShape="0"/>
                </a:effectLst>
                <a:latin typeface="Arial"/>
                <a:cs typeface="Arial"/>
              </a:rPr>
              <a:t>gnore</a:t>
            </a:r>
            <a:r>
              <a:rPr lang="en-US" sz="1800" dirty="0"/>
              <a:t> </a:t>
            </a:r>
          </a:p>
        </p:txBody>
      </p:sp>
      <p:sp>
        <p:nvSpPr>
          <p:cNvPr id="29707" name="Text Box 11"/>
          <p:cNvSpPr txBox="1">
            <a:spLocks noChangeArrowheads="1"/>
          </p:cNvSpPr>
          <p:nvPr/>
        </p:nvSpPr>
        <p:spPr bwMode="auto">
          <a:xfrm>
            <a:off x="702528" y="3443872"/>
            <a:ext cx="8382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400" b="1" dirty="0">
                <a:effectLst>
                  <a:reflection blurRad="6350" stA="55000" endA="300" endPos="45500" dir="5400000" sy="-100000" algn="bl" rotWithShape="0"/>
                </a:effectLst>
                <a:latin typeface="Arial"/>
                <a:cs typeface="Arial"/>
              </a:rPr>
              <a:t>gree</a:t>
            </a:r>
            <a:r>
              <a:rPr lang="en-US" sz="1800" dirty="0"/>
              <a:t> </a:t>
            </a:r>
          </a:p>
        </p:txBody>
      </p:sp>
      <p:sp>
        <p:nvSpPr>
          <p:cNvPr id="29708" name="Text Box 12"/>
          <p:cNvSpPr txBox="1">
            <a:spLocks noChangeArrowheads="1"/>
          </p:cNvSpPr>
          <p:nvPr/>
        </p:nvSpPr>
        <p:spPr bwMode="auto">
          <a:xfrm>
            <a:off x="712439" y="4616780"/>
            <a:ext cx="136842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spcBef>
                <a:spcPct val="50000"/>
              </a:spcBef>
              <a:defRPr/>
            </a:pPr>
            <a:r>
              <a:rPr lang="en-US" sz="2400" b="1" dirty="0">
                <a:effectLst>
                  <a:reflection blurRad="6350" stA="55000" endA="300" endPos="45500" dir="5400000" sy="-100000" algn="bl" rotWithShape="0"/>
                </a:effectLst>
                <a:latin typeface="Arial"/>
                <a:cs typeface="Arial"/>
              </a:rPr>
              <a:t>onfuse</a:t>
            </a:r>
            <a:r>
              <a:rPr lang="en-US" sz="1800" dirty="0"/>
              <a:t> </a:t>
            </a:r>
          </a:p>
        </p:txBody>
      </p:sp>
      <p:sp>
        <p:nvSpPr>
          <p:cNvPr id="29709" name="Text Box 13"/>
          <p:cNvSpPr txBox="1">
            <a:spLocks noChangeArrowheads="1"/>
          </p:cNvSpPr>
          <p:nvPr/>
        </p:nvSpPr>
        <p:spPr bwMode="auto">
          <a:xfrm>
            <a:off x="702527" y="5650428"/>
            <a:ext cx="183777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spcBef>
                <a:spcPct val="50000"/>
              </a:spcBef>
              <a:defRPr/>
            </a:pPr>
            <a:r>
              <a:rPr lang="en-US" sz="2400" b="1" dirty="0">
                <a:effectLst>
                  <a:reflection blurRad="6350" stA="55000" endA="300" endPos="45500" dir="5400000" sy="-100000" algn="bl" rotWithShape="0"/>
                </a:effectLst>
                <a:latin typeface="Arial"/>
                <a:cs typeface="Arial"/>
              </a:rPr>
              <a:t>xaggerate</a:t>
            </a:r>
            <a:r>
              <a:rPr lang="en-US" sz="1800" dirty="0"/>
              <a:t> </a:t>
            </a:r>
          </a:p>
        </p:txBody>
      </p:sp>
      <p:sp>
        <p:nvSpPr>
          <p:cNvPr id="29710" name="Text Box 14"/>
          <p:cNvSpPr txBox="1">
            <a:spLocks noChangeArrowheads="1"/>
          </p:cNvSpPr>
          <p:nvPr/>
        </p:nvSpPr>
        <p:spPr bwMode="auto">
          <a:xfrm>
            <a:off x="2037576" y="1939884"/>
            <a:ext cx="6629400"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dirty="0">
                <a:latin typeface="Arial"/>
                <a:cs typeface="Arial"/>
              </a:rPr>
              <a:t>This must be done quietly - the person baiting must not know you are ignoring them - it can be tricky because it may feel you are doing nothing but you are - it is NOT pretending to ignore, the baiter must think that you really didn’t hear them at all. </a:t>
            </a:r>
          </a:p>
        </p:txBody>
      </p:sp>
      <p:sp>
        <p:nvSpPr>
          <p:cNvPr id="29711" name="Text Box 15"/>
          <p:cNvSpPr txBox="1">
            <a:spLocks noChangeArrowheads="1"/>
          </p:cNvSpPr>
          <p:nvPr/>
        </p:nvSpPr>
        <p:spPr bwMode="auto">
          <a:xfrm>
            <a:off x="1830504" y="3212028"/>
            <a:ext cx="6781800"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spcBef>
                <a:spcPct val="50000"/>
              </a:spcBef>
              <a:defRPr/>
            </a:pPr>
            <a:r>
              <a:rPr lang="en-US" dirty="0">
                <a:latin typeface="Arial"/>
                <a:cs typeface="Arial"/>
              </a:rPr>
              <a:t>This is relatively simple to use, but must be done sincerely and not sarcastically or dismissively. It stops them dead in the their tracks.  “You came last in maths again ha,ha,ha.’  “Yeh, you’re right. . </a:t>
            </a:r>
            <a:r>
              <a:rPr lang="en-US" dirty="0" smtClean="0">
                <a:latin typeface="Arial"/>
                <a:cs typeface="Arial"/>
              </a:rPr>
              <a:t>. I’ve </a:t>
            </a:r>
            <a:r>
              <a:rPr lang="en-US" dirty="0">
                <a:latin typeface="Arial"/>
                <a:cs typeface="Arial"/>
              </a:rPr>
              <a:t>never been any good at maths.” </a:t>
            </a:r>
          </a:p>
        </p:txBody>
      </p:sp>
      <p:sp>
        <p:nvSpPr>
          <p:cNvPr id="29712" name="Text Box 16"/>
          <p:cNvSpPr txBox="1">
            <a:spLocks noChangeArrowheads="1"/>
          </p:cNvSpPr>
          <p:nvPr/>
        </p:nvSpPr>
        <p:spPr bwMode="auto">
          <a:xfrm>
            <a:off x="2025960" y="4419600"/>
            <a:ext cx="7252590"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spcBef>
                <a:spcPct val="50000"/>
              </a:spcBef>
              <a:defRPr/>
            </a:pPr>
            <a:r>
              <a:rPr lang="en-US" dirty="0">
                <a:latin typeface="Arial"/>
                <a:cs typeface="Arial"/>
              </a:rPr>
              <a:t>Give them a sincere answer to a question they didn’t ask - then move off immediately  - or change the topic - profoundly but politely misunderstand them eg. “What are you doing here making the place look ugly?”  Reply:  “Oh, about 3 o’clock, I think I heard.”</a:t>
            </a:r>
          </a:p>
        </p:txBody>
      </p:sp>
      <p:sp>
        <p:nvSpPr>
          <p:cNvPr id="29713" name="Text Box 17"/>
          <p:cNvSpPr txBox="1">
            <a:spLocks noChangeArrowheads="1"/>
          </p:cNvSpPr>
          <p:nvPr/>
        </p:nvSpPr>
        <p:spPr bwMode="auto">
          <a:xfrm>
            <a:off x="2339200" y="5581135"/>
            <a:ext cx="6982405"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spcBef>
                <a:spcPct val="50000"/>
              </a:spcBef>
              <a:defRPr/>
            </a:pPr>
            <a:r>
              <a:rPr lang="en-US" dirty="0">
                <a:latin typeface="Arial"/>
                <a:cs typeface="Arial"/>
              </a:rPr>
              <a:t>This is similar to agree but takes it further - again it must not be insulting but takes the insult to a ridiculous length -</a:t>
            </a:r>
            <a:r>
              <a:rPr lang="en-US" dirty="0" smtClean="0">
                <a:latin typeface="Arial"/>
                <a:cs typeface="Arial"/>
              </a:rPr>
              <a:t> </a:t>
            </a:r>
            <a:r>
              <a:rPr lang="en-US" dirty="0">
                <a:latin typeface="Arial"/>
                <a:cs typeface="Arial"/>
              </a:rPr>
              <a:t>“Your mother is a whore!” Reply: “Oh, you saw her ad in the paper, too?” </a:t>
            </a:r>
          </a:p>
        </p:txBody>
      </p:sp>
      <p:sp>
        <p:nvSpPr>
          <p:cNvPr id="29714" name="Text Box 18"/>
          <p:cNvSpPr txBox="1">
            <a:spLocks noChangeArrowheads="1"/>
          </p:cNvSpPr>
          <p:nvPr/>
        </p:nvSpPr>
        <p:spPr bwMode="auto">
          <a:xfrm>
            <a:off x="5638800" y="6477000"/>
            <a:ext cx="33528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200" i="1" dirty="0"/>
              <a:t>From Brief Therapy Institute of Sydney</a:t>
            </a:r>
            <a:endParaRPr lang="en-US" sz="1800" i="1" dirty="0"/>
          </a:p>
        </p:txBody>
      </p:sp>
      <p:pic>
        <p:nvPicPr>
          <p:cNvPr id="29716" name="Picture 20" descr="SFI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3733800" cy="774700"/>
          </a:xfrm>
          <a:prstGeom prst="rect">
            <a:avLst/>
          </a:prstGeom>
          <a:noFill/>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58266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500"/>
                                        <p:tgtEl>
                                          <p:spTgt spid="29698"/>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29700"/>
                                        </p:tgtEl>
                                        <p:attrNameLst>
                                          <p:attrName>style.visibility</p:attrName>
                                        </p:attrNameLst>
                                      </p:cBhvr>
                                      <p:to>
                                        <p:strVal val="visible"/>
                                      </p:to>
                                    </p:set>
                                    <p:animEffect transition="in" filter="fade">
                                      <p:cBhvr>
                                        <p:cTn id="10" dur="500"/>
                                        <p:tgtEl>
                                          <p:spTgt spid="29700"/>
                                        </p:tgtEl>
                                      </p:cBhvr>
                                    </p:animEffect>
                                  </p:childTnLst>
                                </p:cTn>
                              </p:par>
                              <p:par>
                                <p:cTn id="11" presetID="10" presetClass="entr" presetSubtype="0" fill="hold" grpId="0" nodeType="withEffect">
                                  <p:stCondLst>
                                    <p:cond delay="4000"/>
                                  </p:stCondLst>
                                  <p:childTnLst>
                                    <p:set>
                                      <p:cBhvr>
                                        <p:cTn id="12" dur="1" fill="hold">
                                          <p:stCondLst>
                                            <p:cond delay="0"/>
                                          </p:stCondLst>
                                        </p:cTn>
                                        <p:tgtEl>
                                          <p:spTgt spid="29699"/>
                                        </p:tgtEl>
                                        <p:attrNameLst>
                                          <p:attrName>style.visibility</p:attrName>
                                        </p:attrNameLst>
                                      </p:cBhvr>
                                      <p:to>
                                        <p:strVal val="visible"/>
                                      </p:to>
                                    </p:set>
                                    <p:animEffect transition="in" filter="fade">
                                      <p:cBhvr>
                                        <p:cTn id="13" dur="500"/>
                                        <p:tgtEl>
                                          <p:spTgt spid="2969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701"/>
                                        </p:tgtEl>
                                        <p:attrNameLst>
                                          <p:attrName>style.visibility</p:attrName>
                                        </p:attrNameLst>
                                      </p:cBhvr>
                                      <p:to>
                                        <p:strVal val="visible"/>
                                      </p:to>
                                    </p:set>
                                    <p:animEffect transition="in" filter="fade">
                                      <p:cBhvr>
                                        <p:cTn id="16" dur="500"/>
                                        <p:tgtEl>
                                          <p:spTgt spid="2970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702"/>
                                        </p:tgtEl>
                                        <p:attrNameLst>
                                          <p:attrName>style.visibility</p:attrName>
                                        </p:attrNameLst>
                                      </p:cBhvr>
                                      <p:to>
                                        <p:strVal val="visible"/>
                                      </p:to>
                                    </p:set>
                                    <p:animEffect transition="in" filter="fade">
                                      <p:cBhvr>
                                        <p:cTn id="21" dur="500"/>
                                        <p:tgtEl>
                                          <p:spTgt spid="2970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29706"/>
                                        </p:tgtEl>
                                        <p:attrNameLst>
                                          <p:attrName>style.visibility</p:attrName>
                                        </p:attrNameLst>
                                      </p:cBhvr>
                                      <p:to>
                                        <p:strVal val="visible"/>
                                      </p:to>
                                    </p:set>
                                    <p:animEffect transition="in" filter="fade">
                                      <p:cBhvr>
                                        <p:cTn id="26" dur="500"/>
                                        <p:tgtEl>
                                          <p:spTgt spid="2970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710"/>
                                        </p:tgtEl>
                                        <p:attrNameLst>
                                          <p:attrName>style.visibility</p:attrName>
                                        </p:attrNameLst>
                                      </p:cBhvr>
                                      <p:to>
                                        <p:strVal val="visible"/>
                                      </p:to>
                                    </p:set>
                                    <p:animEffect transition="in" filter="fade">
                                      <p:cBhvr>
                                        <p:cTn id="31" dur="500"/>
                                        <p:tgtEl>
                                          <p:spTgt spid="2971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9703"/>
                                        </p:tgtEl>
                                        <p:attrNameLst>
                                          <p:attrName>style.visibility</p:attrName>
                                        </p:attrNameLst>
                                      </p:cBhvr>
                                      <p:to>
                                        <p:strVal val="visible"/>
                                      </p:to>
                                    </p:set>
                                    <p:animEffect transition="in" filter="fade">
                                      <p:cBhvr>
                                        <p:cTn id="36" dur="500"/>
                                        <p:tgtEl>
                                          <p:spTgt spid="2970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29707"/>
                                        </p:tgtEl>
                                        <p:attrNameLst>
                                          <p:attrName>style.visibility</p:attrName>
                                        </p:attrNameLst>
                                      </p:cBhvr>
                                      <p:to>
                                        <p:strVal val="visible"/>
                                      </p:to>
                                    </p:set>
                                    <p:animEffect transition="in" filter="fade">
                                      <p:cBhvr>
                                        <p:cTn id="41" dur="500"/>
                                        <p:tgtEl>
                                          <p:spTgt spid="2970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9711"/>
                                        </p:tgtEl>
                                        <p:attrNameLst>
                                          <p:attrName>style.visibility</p:attrName>
                                        </p:attrNameLst>
                                      </p:cBhvr>
                                      <p:to>
                                        <p:strVal val="visible"/>
                                      </p:to>
                                    </p:set>
                                    <p:animEffect transition="in" filter="fade">
                                      <p:cBhvr>
                                        <p:cTn id="46" dur="500"/>
                                        <p:tgtEl>
                                          <p:spTgt spid="2971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9704"/>
                                        </p:tgtEl>
                                        <p:attrNameLst>
                                          <p:attrName>style.visibility</p:attrName>
                                        </p:attrNameLst>
                                      </p:cBhvr>
                                      <p:to>
                                        <p:strVal val="visible"/>
                                      </p:to>
                                    </p:set>
                                    <p:animEffect transition="in" filter="fade">
                                      <p:cBhvr>
                                        <p:cTn id="51" dur="500"/>
                                        <p:tgtEl>
                                          <p:spTgt spid="2970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29708"/>
                                        </p:tgtEl>
                                        <p:attrNameLst>
                                          <p:attrName>style.visibility</p:attrName>
                                        </p:attrNameLst>
                                      </p:cBhvr>
                                      <p:to>
                                        <p:strVal val="visible"/>
                                      </p:to>
                                    </p:set>
                                    <p:animEffect transition="in" filter="fade">
                                      <p:cBhvr>
                                        <p:cTn id="56" dur="500"/>
                                        <p:tgtEl>
                                          <p:spTgt spid="2970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712"/>
                                        </p:tgtEl>
                                        <p:attrNameLst>
                                          <p:attrName>style.visibility</p:attrName>
                                        </p:attrNameLst>
                                      </p:cBhvr>
                                      <p:to>
                                        <p:strVal val="visible"/>
                                      </p:to>
                                    </p:set>
                                    <p:animEffect transition="in" filter="fade">
                                      <p:cBhvr>
                                        <p:cTn id="61" dur="500"/>
                                        <p:tgtEl>
                                          <p:spTgt spid="2971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9705"/>
                                        </p:tgtEl>
                                        <p:attrNameLst>
                                          <p:attrName>style.visibility</p:attrName>
                                        </p:attrNameLst>
                                      </p:cBhvr>
                                      <p:to>
                                        <p:strVal val="visible"/>
                                      </p:to>
                                    </p:set>
                                    <p:animEffect transition="in" filter="fade">
                                      <p:cBhvr>
                                        <p:cTn id="66" dur="500"/>
                                        <p:tgtEl>
                                          <p:spTgt spid="2970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nodeType="clickEffect">
                                  <p:stCondLst>
                                    <p:cond delay="0"/>
                                  </p:stCondLst>
                                  <p:childTnLst>
                                    <p:set>
                                      <p:cBhvr>
                                        <p:cTn id="70" dur="1" fill="hold">
                                          <p:stCondLst>
                                            <p:cond delay="0"/>
                                          </p:stCondLst>
                                        </p:cTn>
                                        <p:tgtEl>
                                          <p:spTgt spid="29709"/>
                                        </p:tgtEl>
                                        <p:attrNameLst>
                                          <p:attrName>style.visibility</p:attrName>
                                        </p:attrNameLst>
                                      </p:cBhvr>
                                      <p:to>
                                        <p:strVal val="visible"/>
                                      </p:to>
                                    </p:set>
                                    <p:animEffect transition="in" filter="fade">
                                      <p:cBhvr>
                                        <p:cTn id="71" dur="500"/>
                                        <p:tgtEl>
                                          <p:spTgt spid="2970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9713"/>
                                        </p:tgtEl>
                                        <p:attrNameLst>
                                          <p:attrName>style.visibility</p:attrName>
                                        </p:attrNameLst>
                                      </p:cBhvr>
                                      <p:to>
                                        <p:strVal val="visible"/>
                                      </p:to>
                                    </p:set>
                                    <p:animEffect transition="in" filter="fade">
                                      <p:cBhvr>
                                        <p:cTn id="76" dur="500"/>
                                        <p:tgtEl>
                                          <p:spTgt spid="29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9699" grpId="0"/>
      <p:bldP spid="29700" grpId="0"/>
      <p:bldP spid="29701" grpId="0"/>
      <p:bldP spid="29702" grpId="0"/>
      <p:bldP spid="29703" grpId="0"/>
      <p:bldP spid="29704" grpId="0"/>
      <p:bldP spid="29705" grpId="0"/>
      <p:bldP spid="29710" grpId="0"/>
      <p:bldP spid="29711" grpId="0"/>
      <p:bldP spid="29712" grpId="0"/>
      <p:bldP spid="297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8526" y="2951946"/>
            <a:ext cx="6526947" cy="584776"/>
          </a:xfrm>
          <a:prstGeom prst="rect">
            <a:avLst/>
          </a:prstGeom>
        </p:spPr>
        <p:txBody>
          <a:bodyPr wrap="none">
            <a:spAutoFit/>
          </a:bodyPr>
          <a:lstStyle/>
          <a:p>
            <a:pPr algn="ctr"/>
            <a:r>
              <a:rPr lang="en-US" sz="3200" dirty="0">
                <a:latin typeface="Arial"/>
                <a:cs typeface="Arial"/>
              </a:rPr>
              <a:t>Engaging students with technology</a:t>
            </a:r>
          </a:p>
        </p:txBody>
      </p:sp>
    </p:spTree>
    <p:extLst>
      <p:ext uri="{BB962C8B-B14F-4D97-AF65-F5344CB8AC3E}">
        <p14:creationId xmlns:p14="http://schemas.microsoft.com/office/powerpoint/2010/main" val="3856231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ids_fac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9160" y="2879969"/>
            <a:ext cx="5978072" cy="3182919"/>
          </a:xfrm>
          <a:prstGeom prst="rect">
            <a:avLst/>
          </a:prstGeom>
        </p:spPr>
      </p:pic>
      <p:sp>
        <p:nvSpPr>
          <p:cNvPr id="7" name="TextBox 6"/>
          <p:cNvSpPr txBox="1"/>
          <p:nvPr/>
        </p:nvSpPr>
        <p:spPr>
          <a:xfrm>
            <a:off x="427434" y="440327"/>
            <a:ext cx="8499798" cy="2439642"/>
          </a:xfrm>
          <a:prstGeom prst="rect">
            <a:avLst/>
          </a:prstGeom>
          <a:noFill/>
        </p:spPr>
        <p:txBody>
          <a:bodyPr wrap="square" rtlCol="0">
            <a:spAutoFit/>
          </a:bodyPr>
          <a:lstStyle/>
          <a:p>
            <a:pPr marL="457200" indent="-457200">
              <a:lnSpc>
                <a:spcPct val="120000"/>
              </a:lnSpc>
              <a:buSzPct val="100000"/>
              <a:buFont typeface="Lucida Grande"/>
              <a:buChar char="✓"/>
            </a:pPr>
            <a:r>
              <a:rPr lang="en-US" sz="3200" dirty="0" smtClean="0"/>
              <a:t>Background of digital technology</a:t>
            </a:r>
            <a:endParaRPr lang="en-US" sz="3200" dirty="0"/>
          </a:p>
          <a:p>
            <a:pPr marL="457200" indent="-457200">
              <a:lnSpc>
                <a:spcPct val="120000"/>
              </a:lnSpc>
              <a:buSzPct val="100000"/>
              <a:buFont typeface="Lucida Grande"/>
              <a:buChar char="✓"/>
            </a:pPr>
            <a:r>
              <a:rPr lang="en-US" sz="3200" dirty="0" smtClean="0"/>
              <a:t>Effectiveness of technology</a:t>
            </a:r>
            <a:endParaRPr lang="en-US" sz="3200" dirty="0"/>
          </a:p>
          <a:p>
            <a:pPr marL="457200" indent="-457200">
              <a:lnSpc>
                <a:spcPct val="120000"/>
              </a:lnSpc>
              <a:buSzPct val="100000"/>
              <a:buFont typeface="Lucida Grande"/>
              <a:buChar char="✓"/>
            </a:pPr>
            <a:r>
              <a:rPr lang="en-US" sz="3200" dirty="0" smtClean="0"/>
              <a:t>How does it work?</a:t>
            </a:r>
            <a:endParaRPr lang="en-US" sz="3200" dirty="0"/>
          </a:p>
          <a:p>
            <a:pPr marL="457200" indent="-457200">
              <a:lnSpc>
                <a:spcPct val="120000"/>
              </a:lnSpc>
              <a:buSzPct val="100000"/>
              <a:buFont typeface="Lucida Grande"/>
              <a:buChar char="✓"/>
            </a:pPr>
            <a:r>
              <a:rPr lang="en-US" sz="3200" dirty="0" smtClean="0"/>
              <a:t>Examples</a:t>
            </a:r>
            <a:endParaRPr lang="en-US" sz="3200" dirty="0"/>
          </a:p>
        </p:txBody>
      </p:sp>
    </p:spTree>
    <p:extLst>
      <p:ext uri="{BB962C8B-B14F-4D97-AF65-F5344CB8AC3E}">
        <p14:creationId xmlns:p14="http://schemas.microsoft.com/office/powerpoint/2010/main" val="3754570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0164" y="5332661"/>
            <a:ext cx="6082076" cy="646331"/>
          </a:xfrm>
          <a:prstGeom prst="rect">
            <a:avLst/>
          </a:prstGeom>
          <a:noFill/>
        </p:spPr>
        <p:txBody>
          <a:bodyPr wrap="square" rtlCol="0">
            <a:spAutoFit/>
          </a:bodyPr>
          <a:lstStyle/>
          <a:p>
            <a:r>
              <a:rPr lang="en-US" sz="3600" b="1" dirty="0" smtClean="0">
                <a:latin typeface="Arial"/>
                <a:cs typeface="Arial"/>
              </a:rPr>
              <a:t>Looking back to 1978?</a:t>
            </a:r>
            <a:endParaRPr lang="en-US" sz="3600" b="1" dirty="0">
              <a:latin typeface="Arial"/>
              <a:cs typeface="Arial"/>
            </a:endParaRPr>
          </a:p>
        </p:txBody>
      </p:sp>
      <p:pic>
        <p:nvPicPr>
          <p:cNvPr id="6" name="Picture 5" descr="Ray_1978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519" y="4114837"/>
            <a:ext cx="2389683" cy="2743163"/>
          </a:xfrm>
          <a:prstGeom prst="rect">
            <a:avLst/>
          </a:prstGeom>
        </p:spPr>
      </p:pic>
      <p:sp>
        <p:nvSpPr>
          <p:cNvPr id="7" name="TextBox 6"/>
          <p:cNvSpPr txBox="1"/>
          <p:nvPr/>
        </p:nvSpPr>
        <p:spPr>
          <a:xfrm>
            <a:off x="1199018" y="1582675"/>
            <a:ext cx="7903357" cy="461665"/>
          </a:xfrm>
          <a:prstGeom prst="rect">
            <a:avLst/>
          </a:prstGeom>
          <a:noFill/>
        </p:spPr>
        <p:txBody>
          <a:bodyPr wrap="square" rtlCol="0">
            <a:spAutoFit/>
          </a:bodyPr>
          <a:lstStyle/>
          <a:p>
            <a:r>
              <a:rPr lang="en-US" sz="2400" b="1" dirty="0" smtClean="0">
                <a:latin typeface="Arial"/>
                <a:cs typeface="Arial"/>
              </a:rPr>
              <a:t>7 years before the first commercial mobile phone</a:t>
            </a:r>
            <a:endParaRPr lang="en-US" sz="2400" b="1" dirty="0">
              <a:latin typeface="Arial"/>
              <a:cs typeface="Arial"/>
            </a:endParaRPr>
          </a:p>
        </p:txBody>
      </p:sp>
      <p:sp>
        <p:nvSpPr>
          <p:cNvPr id="9" name="TextBox 8"/>
          <p:cNvSpPr txBox="1"/>
          <p:nvPr/>
        </p:nvSpPr>
        <p:spPr>
          <a:xfrm>
            <a:off x="685364" y="3322468"/>
            <a:ext cx="8358677" cy="461665"/>
          </a:xfrm>
          <a:prstGeom prst="rect">
            <a:avLst/>
          </a:prstGeom>
          <a:noFill/>
        </p:spPr>
        <p:txBody>
          <a:bodyPr wrap="square" rtlCol="0">
            <a:spAutoFit/>
          </a:bodyPr>
          <a:lstStyle/>
          <a:p>
            <a:r>
              <a:rPr lang="en-US" sz="2400" b="1" dirty="0" smtClean="0">
                <a:latin typeface="Arial"/>
                <a:cs typeface="Arial"/>
              </a:rPr>
              <a:t>16 years before the world wide web was freely available</a:t>
            </a:r>
            <a:endParaRPr lang="en-US" sz="2400" b="1" dirty="0">
              <a:latin typeface="Arial"/>
              <a:cs typeface="Arial"/>
            </a:endParaRPr>
          </a:p>
        </p:txBody>
      </p:sp>
      <p:sp>
        <p:nvSpPr>
          <p:cNvPr id="11" name="TextBox 10"/>
          <p:cNvSpPr txBox="1"/>
          <p:nvPr/>
        </p:nvSpPr>
        <p:spPr>
          <a:xfrm>
            <a:off x="3323489" y="5330049"/>
            <a:ext cx="6082076" cy="646331"/>
          </a:xfrm>
          <a:prstGeom prst="rect">
            <a:avLst/>
          </a:prstGeom>
          <a:noFill/>
        </p:spPr>
        <p:txBody>
          <a:bodyPr wrap="square" rtlCol="0">
            <a:spAutoFit/>
          </a:bodyPr>
          <a:lstStyle/>
          <a:p>
            <a:r>
              <a:rPr lang="en-US" sz="3600" b="1" dirty="0" smtClean="0">
                <a:latin typeface="Arial"/>
                <a:cs typeface="Arial"/>
              </a:rPr>
              <a:t>The world in 1978?</a:t>
            </a:r>
            <a:endParaRPr lang="en-US" sz="3600" b="1" dirty="0">
              <a:latin typeface="Arial"/>
              <a:cs typeface="Arial"/>
            </a:endParaRPr>
          </a:p>
        </p:txBody>
      </p:sp>
    </p:spTree>
    <p:extLst>
      <p:ext uri="{BB962C8B-B14F-4D97-AF65-F5344CB8AC3E}">
        <p14:creationId xmlns:p14="http://schemas.microsoft.com/office/powerpoint/2010/main" val="3503953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0" nodeType="with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ay_1978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519" y="4114837"/>
            <a:ext cx="2389683" cy="2743163"/>
          </a:xfrm>
          <a:prstGeom prst="rect">
            <a:avLst/>
          </a:prstGeom>
        </p:spPr>
      </p:pic>
      <p:pic>
        <p:nvPicPr>
          <p:cNvPr id="11" name="Picture 10" descr="fordiograp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0148" y="2956207"/>
            <a:ext cx="3968536" cy="2678762"/>
          </a:xfrm>
          <a:prstGeom prst="rect">
            <a:avLst/>
          </a:prstGeom>
        </p:spPr>
      </p:pic>
      <p:pic>
        <p:nvPicPr>
          <p:cNvPr id="13" name="Picture 12" descr="wood_duster_chal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582" y="631964"/>
            <a:ext cx="3091164" cy="2324243"/>
          </a:xfrm>
          <a:prstGeom prst="rect">
            <a:avLst/>
          </a:prstGeom>
        </p:spPr>
      </p:pic>
      <p:pic>
        <p:nvPicPr>
          <p:cNvPr id="14" name="Picture 13" descr="Sparco-Dustless-Chal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0164" y="1742243"/>
            <a:ext cx="2053149" cy="1508940"/>
          </a:xfrm>
          <a:prstGeom prst="rect">
            <a:avLst/>
          </a:prstGeom>
        </p:spPr>
      </p:pic>
      <p:pic>
        <p:nvPicPr>
          <p:cNvPr id="2" name="Picture 1" descr="appleii-syste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2431" y="132504"/>
            <a:ext cx="4152505" cy="2823703"/>
          </a:xfrm>
          <a:prstGeom prst="rect">
            <a:avLst/>
          </a:prstGeom>
        </p:spPr>
      </p:pic>
      <p:sp>
        <p:nvSpPr>
          <p:cNvPr id="8" name="TextBox 7"/>
          <p:cNvSpPr txBox="1"/>
          <p:nvPr/>
        </p:nvSpPr>
        <p:spPr>
          <a:xfrm>
            <a:off x="3505804" y="5332661"/>
            <a:ext cx="4594808" cy="646331"/>
          </a:xfrm>
          <a:prstGeom prst="rect">
            <a:avLst/>
          </a:prstGeom>
          <a:noFill/>
        </p:spPr>
        <p:txBody>
          <a:bodyPr wrap="square" rtlCol="0">
            <a:spAutoFit/>
          </a:bodyPr>
          <a:lstStyle/>
          <a:p>
            <a:r>
              <a:rPr lang="en-US" sz="3600" b="1" dirty="0" smtClean="0">
                <a:latin typeface="Arial"/>
                <a:cs typeface="Arial"/>
              </a:rPr>
              <a:t>Teaching in 1978?</a:t>
            </a:r>
            <a:endParaRPr lang="en-US" sz="3600" b="1" dirty="0">
              <a:latin typeface="Arial"/>
              <a:cs typeface="Arial"/>
            </a:endParaRPr>
          </a:p>
        </p:txBody>
      </p:sp>
    </p:spTree>
    <p:extLst>
      <p:ext uri="{BB962C8B-B14F-4D97-AF65-F5344CB8AC3E}">
        <p14:creationId xmlns:p14="http://schemas.microsoft.com/office/powerpoint/2010/main" val="2053080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3057" y="1049265"/>
            <a:ext cx="5299007" cy="523220"/>
          </a:xfrm>
          <a:prstGeom prst="rect">
            <a:avLst/>
          </a:prstGeom>
          <a:noFill/>
        </p:spPr>
        <p:txBody>
          <a:bodyPr wrap="square" rtlCol="0">
            <a:spAutoFit/>
          </a:bodyPr>
          <a:lstStyle/>
          <a:p>
            <a:r>
              <a:rPr lang="en-US" sz="2800" dirty="0" smtClean="0">
                <a:latin typeface="Arial"/>
                <a:cs typeface="Arial"/>
              </a:rPr>
              <a:t>Overview . . . </a:t>
            </a:r>
            <a:endParaRPr lang="en-US" sz="2800" dirty="0">
              <a:latin typeface="Arial"/>
              <a:cs typeface="Arial"/>
            </a:endParaRPr>
          </a:p>
        </p:txBody>
      </p:sp>
      <p:sp>
        <p:nvSpPr>
          <p:cNvPr id="3" name="TextBox 2"/>
          <p:cNvSpPr txBox="1"/>
          <p:nvPr/>
        </p:nvSpPr>
        <p:spPr>
          <a:xfrm>
            <a:off x="1313056" y="2006022"/>
            <a:ext cx="6647706" cy="2616101"/>
          </a:xfrm>
          <a:prstGeom prst="rect">
            <a:avLst/>
          </a:prstGeom>
          <a:noFill/>
        </p:spPr>
        <p:txBody>
          <a:bodyPr wrap="square" rtlCol="0">
            <a:spAutoFit/>
          </a:bodyPr>
          <a:lstStyle/>
          <a:p>
            <a:r>
              <a:rPr lang="en-US" sz="2400" dirty="0" smtClean="0"/>
              <a:t>A digital dimension is not an answer to the challenge of engaging unmotivated learners. </a:t>
            </a:r>
            <a:endParaRPr lang="en-US" sz="2400" dirty="0"/>
          </a:p>
          <a:p>
            <a:endParaRPr lang="en-US" sz="2400" dirty="0" smtClean="0"/>
          </a:p>
          <a:p>
            <a:r>
              <a:rPr lang="en-US" sz="2400" dirty="0" smtClean="0"/>
              <a:t>However, digital tools used strategically and with skill can provide an effective alternative for disengaged students to access learning.</a:t>
            </a:r>
          </a:p>
          <a:p>
            <a:endParaRPr lang="en-US" sz="2000" dirty="0"/>
          </a:p>
        </p:txBody>
      </p:sp>
      <p:sp>
        <p:nvSpPr>
          <p:cNvPr id="4" name="Rectangle 3"/>
          <p:cNvSpPr/>
          <p:nvPr/>
        </p:nvSpPr>
        <p:spPr>
          <a:xfrm>
            <a:off x="1313056" y="4914126"/>
            <a:ext cx="7322943" cy="1323439"/>
          </a:xfrm>
          <a:prstGeom prst="rect">
            <a:avLst/>
          </a:prstGeom>
        </p:spPr>
        <p:txBody>
          <a:bodyPr wrap="square">
            <a:spAutoFit/>
          </a:bodyPr>
          <a:lstStyle/>
          <a:p>
            <a:r>
              <a:rPr lang="en-US" sz="2400" dirty="0"/>
              <a:t>Key words:</a:t>
            </a:r>
          </a:p>
          <a:p>
            <a:endParaRPr lang="en-US" sz="2400" dirty="0"/>
          </a:p>
          <a:p>
            <a:r>
              <a:rPr lang="en-US" sz="3200" dirty="0"/>
              <a:t>Narrative		|		Flow			|	    Design</a:t>
            </a:r>
          </a:p>
        </p:txBody>
      </p:sp>
    </p:spTree>
    <p:extLst>
      <p:ext uri="{BB962C8B-B14F-4D97-AF65-F5344CB8AC3E}">
        <p14:creationId xmlns:p14="http://schemas.microsoft.com/office/powerpoint/2010/main" val="3074315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obert_titl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596" y="76084"/>
            <a:ext cx="8913688" cy="1980820"/>
          </a:xfrm>
          <a:prstGeom prst="rect">
            <a:avLst/>
          </a:prstGeom>
        </p:spPr>
      </p:pic>
      <p:sp>
        <p:nvSpPr>
          <p:cNvPr id="3" name="TextBox 2"/>
          <p:cNvSpPr txBox="1"/>
          <p:nvPr/>
        </p:nvSpPr>
        <p:spPr>
          <a:xfrm>
            <a:off x="547768" y="2465515"/>
            <a:ext cx="8191629" cy="4247317"/>
          </a:xfrm>
          <a:prstGeom prst="rect">
            <a:avLst/>
          </a:prstGeom>
          <a:noFill/>
        </p:spPr>
        <p:txBody>
          <a:bodyPr wrap="square" rtlCol="0">
            <a:spAutoFit/>
          </a:bodyPr>
          <a:lstStyle/>
          <a:p>
            <a:r>
              <a:rPr lang="en-US" dirty="0">
                <a:latin typeface="Arial"/>
                <a:cs typeface="Arial"/>
              </a:rPr>
              <a:t>In 1900, Robert Eugene Otto was born in Key West, Florida in the USA. Gene, as he came to be called, was the youngest of the family's three boys.</a:t>
            </a:r>
          </a:p>
          <a:p>
            <a:endParaRPr lang="en-US" dirty="0">
              <a:latin typeface="Arial"/>
              <a:cs typeface="Arial"/>
            </a:endParaRPr>
          </a:p>
          <a:p>
            <a:r>
              <a:rPr lang="en-US" dirty="0">
                <a:latin typeface="Arial"/>
                <a:cs typeface="Arial"/>
              </a:rPr>
              <a:t>The Ottos were a well to do family. But unfortunately money did not make them kind. By many accounts they were often cruel to their servants. One of the servants who was very badly treated was a </a:t>
            </a:r>
            <a:r>
              <a:rPr lang="en-US" dirty="0" smtClean="0">
                <a:latin typeface="Arial"/>
                <a:cs typeface="Arial"/>
              </a:rPr>
              <a:t>young</a:t>
            </a:r>
          </a:p>
          <a:p>
            <a:r>
              <a:rPr lang="en-US" dirty="0" smtClean="0">
                <a:latin typeface="Arial"/>
                <a:cs typeface="Arial"/>
              </a:rPr>
              <a:t>girl</a:t>
            </a:r>
            <a:r>
              <a:rPr lang="en-US" dirty="0">
                <a:latin typeface="Arial"/>
                <a:cs typeface="Arial"/>
              </a:rPr>
              <a:t>. Apparently, she knew a few things </a:t>
            </a:r>
            <a:r>
              <a:rPr lang="en-US" dirty="0" smtClean="0">
                <a:latin typeface="Arial"/>
                <a:cs typeface="Arial"/>
              </a:rPr>
              <a:t>about</a:t>
            </a:r>
          </a:p>
          <a:p>
            <a:r>
              <a:rPr lang="en-US" dirty="0" smtClean="0">
                <a:latin typeface="Arial"/>
                <a:cs typeface="Arial"/>
              </a:rPr>
              <a:t>voodoo</a:t>
            </a:r>
            <a:r>
              <a:rPr lang="en-US" dirty="0">
                <a:latin typeface="Arial"/>
                <a:cs typeface="Arial"/>
              </a:rPr>
              <a:t>. To get even she made a special doll for </a:t>
            </a:r>
            <a:endParaRPr lang="en-US" dirty="0" smtClean="0">
              <a:latin typeface="Arial"/>
              <a:cs typeface="Arial"/>
            </a:endParaRPr>
          </a:p>
          <a:p>
            <a:r>
              <a:rPr lang="en-US" dirty="0" smtClean="0">
                <a:latin typeface="Arial"/>
                <a:cs typeface="Arial"/>
              </a:rPr>
              <a:t>young </a:t>
            </a:r>
            <a:r>
              <a:rPr lang="en-US" dirty="0">
                <a:latin typeface="Arial"/>
                <a:cs typeface="Arial"/>
              </a:rPr>
              <a:t>Gene. Some say that she sewed a curse in it.</a:t>
            </a:r>
          </a:p>
          <a:p>
            <a:endParaRPr lang="en-US" dirty="0">
              <a:latin typeface="Arial"/>
              <a:cs typeface="Arial"/>
            </a:endParaRPr>
          </a:p>
          <a:p>
            <a:r>
              <a:rPr lang="en-US" dirty="0">
                <a:latin typeface="Arial"/>
                <a:cs typeface="Arial"/>
              </a:rPr>
              <a:t>Gene gave the doll his own first name, </a:t>
            </a:r>
            <a:r>
              <a:rPr lang="en-US" dirty="0" smtClean="0">
                <a:latin typeface="Arial"/>
                <a:cs typeface="Arial"/>
              </a:rPr>
              <a:t>Robert and</a:t>
            </a:r>
          </a:p>
          <a:p>
            <a:r>
              <a:rPr lang="en-US" dirty="0" smtClean="0">
                <a:latin typeface="Arial"/>
                <a:cs typeface="Arial"/>
              </a:rPr>
              <a:t>took </a:t>
            </a:r>
            <a:r>
              <a:rPr lang="en-US" dirty="0">
                <a:latin typeface="Arial"/>
                <a:cs typeface="Arial"/>
              </a:rPr>
              <a:t>it everywhere with him. Robert was about </a:t>
            </a:r>
            <a:r>
              <a:rPr lang="en-US" dirty="0" smtClean="0">
                <a:latin typeface="Arial"/>
                <a:cs typeface="Arial"/>
              </a:rPr>
              <a:t>90</a:t>
            </a:r>
          </a:p>
          <a:p>
            <a:r>
              <a:rPr lang="en-US" dirty="0" smtClean="0">
                <a:latin typeface="Arial"/>
                <a:cs typeface="Arial"/>
              </a:rPr>
              <a:t>centimetres </a:t>
            </a:r>
            <a:r>
              <a:rPr lang="en-US" dirty="0">
                <a:latin typeface="Arial"/>
                <a:cs typeface="Arial"/>
              </a:rPr>
              <a:t>tall and made of straw. Reportedly, </a:t>
            </a:r>
            <a:r>
              <a:rPr lang="en-US" dirty="0" smtClean="0">
                <a:latin typeface="Arial"/>
                <a:cs typeface="Arial"/>
              </a:rPr>
              <a:t>the</a:t>
            </a:r>
          </a:p>
          <a:p>
            <a:r>
              <a:rPr lang="en-US" dirty="0" smtClean="0">
                <a:latin typeface="Arial"/>
                <a:cs typeface="Arial"/>
              </a:rPr>
              <a:t>doll </a:t>
            </a:r>
            <a:r>
              <a:rPr lang="en-US" dirty="0">
                <a:latin typeface="Arial"/>
                <a:cs typeface="Arial"/>
              </a:rPr>
              <a:t>had been made to look just like the boy. It even wore clothes like Gene's.</a:t>
            </a:r>
          </a:p>
          <a:p>
            <a:endParaRPr lang="en-US" dirty="0"/>
          </a:p>
        </p:txBody>
      </p:sp>
      <p:pic>
        <p:nvPicPr>
          <p:cNvPr id="4" name="Picture 3"/>
          <p:cNvPicPr>
            <a:picLocks noChangeAspect="1"/>
          </p:cNvPicPr>
          <p:nvPr/>
        </p:nvPicPr>
        <p:blipFill>
          <a:blip r:embed="rId5"/>
          <a:stretch>
            <a:fillRect/>
          </a:stretch>
        </p:blipFill>
        <p:spPr>
          <a:xfrm>
            <a:off x="6010540" y="3984673"/>
            <a:ext cx="2728857" cy="2046643"/>
          </a:xfrm>
          <a:prstGeom prst="rect">
            <a:avLst/>
          </a:prstGeom>
        </p:spPr>
      </p:pic>
    </p:spTree>
    <p:extLst>
      <p:ext uri="{BB962C8B-B14F-4D97-AF65-F5344CB8AC3E}">
        <p14:creationId xmlns:p14="http://schemas.microsoft.com/office/powerpoint/2010/main" val="418228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6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repeatCount="10000" fill="remove"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obert_titl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66614" y="884227"/>
            <a:ext cx="20669364" cy="4593193"/>
          </a:xfrm>
          <a:prstGeom prst="rect">
            <a:avLst/>
          </a:prstGeom>
        </p:spPr>
      </p:pic>
      <p:sp>
        <p:nvSpPr>
          <p:cNvPr id="5" name="Rectangle 4"/>
          <p:cNvSpPr/>
          <p:nvPr/>
        </p:nvSpPr>
        <p:spPr>
          <a:xfrm>
            <a:off x="-115461" y="744006"/>
            <a:ext cx="679947" cy="55800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918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10000" fill="remove"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19410" y="5950452"/>
            <a:ext cx="7037295" cy="369332"/>
          </a:xfrm>
          <a:prstGeom prst="rect">
            <a:avLst/>
          </a:prstGeom>
        </p:spPr>
        <p:txBody>
          <a:bodyPr wrap="square">
            <a:spAutoFit/>
          </a:bodyPr>
          <a:lstStyle/>
          <a:p>
            <a:r>
              <a:rPr lang="en-US" dirty="0" smtClean="0"/>
              <a:t>From </a:t>
            </a:r>
            <a:r>
              <a:rPr lang="en-US" dirty="0" err="1" smtClean="0"/>
              <a:t>Prensky</a:t>
            </a:r>
            <a:r>
              <a:rPr lang="en-US" dirty="0" smtClean="0"/>
              <a:t>, M. (2001) </a:t>
            </a:r>
            <a:r>
              <a:rPr lang="en-US" i="1" dirty="0" smtClean="0"/>
              <a:t>Digital Game-Based Learning</a:t>
            </a:r>
            <a:r>
              <a:rPr lang="en-US" dirty="0" smtClean="0"/>
              <a:t>. McGraw-Hill, NY</a:t>
            </a:r>
            <a:endParaRPr lang="en-US" dirty="0"/>
          </a:p>
        </p:txBody>
      </p:sp>
      <p:sp>
        <p:nvSpPr>
          <p:cNvPr id="8" name="TextBox 7"/>
          <p:cNvSpPr txBox="1"/>
          <p:nvPr/>
        </p:nvSpPr>
        <p:spPr>
          <a:xfrm>
            <a:off x="1817304" y="2047410"/>
            <a:ext cx="6639402" cy="2831544"/>
          </a:xfrm>
          <a:prstGeom prst="rect">
            <a:avLst/>
          </a:prstGeom>
          <a:noFill/>
        </p:spPr>
        <p:txBody>
          <a:bodyPr wrap="square" rtlCol="0">
            <a:spAutoFit/>
          </a:bodyPr>
          <a:lstStyle/>
          <a:p>
            <a:r>
              <a:rPr lang="en-US" sz="2400" dirty="0" smtClean="0">
                <a:latin typeface="Arial"/>
                <a:cs typeface="Arial"/>
              </a:rPr>
              <a:t>Technology is </a:t>
            </a:r>
            <a:r>
              <a:rPr lang="en-US" sz="2400" dirty="0">
                <a:latin typeface="Arial"/>
                <a:cs typeface="Arial"/>
              </a:rPr>
              <a:t>anything that was invented after you were born.” </a:t>
            </a:r>
            <a:endParaRPr lang="en-US" sz="2400" dirty="0" smtClean="0">
              <a:latin typeface="Arial"/>
              <a:cs typeface="Arial"/>
            </a:endParaRPr>
          </a:p>
          <a:p>
            <a:r>
              <a:rPr lang="en-US" sz="2000" i="1" dirty="0" smtClean="0">
                <a:latin typeface="Arial"/>
                <a:cs typeface="Arial"/>
              </a:rPr>
              <a:t>Alan Kay</a:t>
            </a:r>
          </a:p>
          <a:p>
            <a:endParaRPr lang="en-US" sz="2400" dirty="0" smtClean="0">
              <a:latin typeface="Arial"/>
              <a:cs typeface="Arial"/>
            </a:endParaRPr>
          </a:p>
          <a:p>
            <a:endParaRPr lang="en-US" sz="2400" dirty="0" smtClean="0">
              <a:latin typeface="Arial"/>
              <a:cs typeface="Arial"/>
            </a:endParaRPr>
          </a:p>
          <a:p>
            <a:r>
              <a:rPr lang="en-US" sz="2400" dirty="0" smtClean="0">
                <a:latin typeface="Arial"/>
                <a:cs typeface="Arial"/>
              </a:rPr>
              <a:t>Technology is </a:t>
            </a:r>
            <a:r>
              <a:rPr lang="en-US" sz="2400" dirty="0">
                <a:latin typeface="Arial"/>
                <a:cs typeface="Arial"/>
              </a:rPr>
              <a:t>everything that doesn’t work yet</a:t>
            </a:r>
            <a:r>
              <a:rPr lang="en-US" sz="2400" dirty="0" smtClean="0">
                <a:latin typeface="Arial"/>
                <a:cs typeface="Arial"/>
              </a:rPr>
              <a:t>.” </a:t>
            </a:r>
          </a:p>
          <a:p>
            <a:r>
              <a:rPr lang="en-US" sz="2000" i="1" dirty="0" smtClean="0">
                <a:latin typeface="Arial"/>
                <a:cs typeface="Arial"/>
              </a:rPr>
              <a:t>Danny </a:t>
            </a:r>
            <a:r>
              <a:rPr lang="en-US" sz="2000" i="1" dirty="0" err="1">
                <a:latin typeface="Arial"/>
                <a:cs typeface="Arial"/>
              </a:rPr>
              <a:t>Hillis</a:t>
            </a:r>
            <a:endParaRPr lang="en-US" sz="2000" i="1" dirty="0">
              <a:latin typeface="Arial"/>
              <a:cs typeface="Arial"/>
            </a:endParaRPr>
          </a:p>
          <a:p>
            <a:endParaRPr lang="en-US" dirty="0"/>
          </a:p>
        </p:txBody>
      </p:sp>
      <p:pic>
        <p:nvPicPr>
          <p:cNvPr id="13" name="Picture 12" descr="technolog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22973">
            <a:off x="178445" y="209134"/>
            <a:ext cx="1900913" cy="1347536"/>
          </a:xfrm>
          <a:prstGeom prst="rect">
            <a:avLst/>
          </a:prstGeom>
        </p:spPr>
      </p:pic>
      <p:sp>
        <p:nvSpPr>
          <p:cNvPr id="6" name="TextBox 5"/>
          <p:cNvSpPr txBox="1"/>
          <p:nvPr/>
        </p:nvSpPr>
        <p:spPr>
          <a:xfrm>
            <a:off x="1648058" y="471768"/>
            <a:ext cx="8008471" cy="707886"/>
          </a:xfrm>
          <a:prstGeom prst="rect">
            <a:avLst/>
          </a:prstGeom>
          <a:noFill/>
        </p:spPr>
        <p:txBody>
          <a:bodyPr wrap="square" rtlCol="0">
            <a:spAutoFit/>
          </a:bodyPr>
          <a:lstStyle/>
          <a:p>
            <a:r>
              <a:rPr lang="en-US" sz="4000" dirty="0" smtClean="0">
                <a:effectLst>
                  <a:outerShdw blurRad="50800" dist="38100" dir="18900000" algn="bl" rotWithShape="0">
                    <a:prstClr val="black">
                      <a:alpha val="40000"/>
                    </a:prstClr>
                  </a:outerShdw>
                </a:effectLst>
                <a:latin typeface="Arial"/>
                <a:cs typeface="Arial"/>
              </a:rPr>
              <a:t>What is technology?</a:t>
            </a:r>
            <a:endParaRPr lang="en-US" sz="4000" dirty="0">
              <a:effectLst>
                <a:outerShdw blurRad="50800" dist="38100" dir="18900000" algn="bl" rotWithShape="0">
                  <a:prstClr val="black">
                    <a:alpha val="40000"/>
                  </a:prstClr>
                </a:outerShdw>
              </a:effectLst>
              <a:latin typeface="Arial"/>
              <a:cs typeface="Arial"/>
            </a:endParaRPr>
          </a:p>
        </p:txBody>
      </p:sp>
    </p:spTree>
    <p:extLst>
      <p:ext uri="{BB962C8B-B14F-4D97-AF65-F5344CB8AC3E}">
        <p14:creationId xmlns:p14="http://schemas.microsoft.com/office/powerpoint/2010/main" val="16710353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02472" y="3303128"/>
            <a:ext cx="2274982" cy="2246769"/>
          </a:xfrm>
          <a:prstGeom prst="rect">
            <a:avLst/>
          </a:prstGeom>
        </p:spPr>
        <p:txBody>
          <a:bodyPr wrap="none">
            <a:spAutoFit/>
          </a:bodyPr>
          <a:lstStyle/>
          <a:p>
            <a:pPr marL="342900" indent="-342900">
              <a:lnSpc>
                <a:spcPct val="200000"/>
              </a:lnSpc>
              <a:buFont typeface="Arial"/>
              <a:buChar char="•"/>
            </a:pPr>
            <a:r>
              <a:rPr lang="en-US" sz="2400" dirty="0" smtClean="0">
                <a:latin typeface="Arial"/>
                <a:cs typeface="Arial"/>
              </a:rPr>
              <a:t>Rationale</a:t>
            </a:r>
          </a:p>
          <a:p>
            <a:pPr marL="342900" indent="-342900">
              <a:lnSpc>
                <a:spcPct val="200000"/>
              </a:lnSpc>
              <a:buFont typeface="Arial"/>
              <a:buChar char="•"/>
            </a:pPr>
            <a:r>
              <a:rPr lang="en-US" sz="2400" dirty="0" smtClean="0">
                <a:latin typeface="Arial"/>
                <a:cs typeface="Arial"/>
              </a:rPr>
              <a:t>Assumptions</a:t>
            </a:r>
          </a:p>
          <a:p>
            <a:pPr marL="342900" indent="-342900">
              <a:lnSpc>
                <a:spcPct val="200000"/>
              </a:lnSpc>
              <a:buFont typeface="Arial"/>
              <a:buChar char="•"/>
            </a:pPr>
            <a:r>
              <a:rPr lang="en-US" sz="2400" dirty="0" smtClean="0">
                <a:latin typeface="Arial"/>
                <a:cs typeface="Arial"/>
              </a:rPr>
              <a:t>Skills</a:t>
            </a:r>
            <a:endParaRPr lang="en-US" sz="2400" dirty="0">
              <a:latin typeface="Arial"/>
              <a:cs typeface="Arial"/>
            </a:endParaRPr>
          </a:p>
        </p:txBody>
      </p:sp>
      <p:sp>
        <p:nvSpPr>
          <p:cNvPr id="5" name="Rectangle 4"/>
          <p:cNvSpPr/>
          <p:nvPr/>
        </p:nvSpPr>
        <p:spPr>
          <a:xfrm>
            <a:off x="1433286" y="1836969"/>
            <a:ext cx="6477000" cy="1107996"/>
          </a:xfrm>
          <a:prstGeom prst="rect">
            <a:avLst/>
          </a:prstGeom>
        </p:spPr>
        <p:txBody>
          <a:bodyPr wrap="square">
            <a:spAutoFit/>
          </a:bodyPr>
          <a:lstStyle/>
          <a:p>
            <a:pPr algn="ctr"/>
            <a:r>
              <a:rPr lang="en-US" sz="3200" dirty="0">
                <a:latin typeface="Arial"/>
                <a:cs typeface="Arial"/>
              </a:rPr>
              <a:t>Solution Focused Intervention</a:t>
            </a:r>
          </a:p>
          <a:p>
            <a:pPr algn="ctr">
              <a:lnSpc>
                <a:spcPct val="150000"/>
              </a:lnSpc>
            </a:pPr>
            <a:r>
              <a:rPr lang="en-US" sz="2400" dirty="0">
                <a:latin typeface="Arial"/>
                <a:cs typeface="Arial"/>
              </a:rPr>
              <a:t>(continued)</a:t>
            </a:r>
          </a:p>
        </p:txBody>
      </p:sp>
      <p:pic>
        <p:nvPicPr>
          <p:cNvPr id="6" name="Picture 5" descr="Education_banner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81" y="0"/>
            <a:ext cx="9144000" cy="1362235"/>
          </a:xfrm>
          <a:prstGeom prst="rect">
            <a:avLst/>
          </a:prstGeom>
        </p:spPr>
      </p:pic>
      <p:sp>
        <p:nvSpPr>
          <p:cNvPr id="7" name="Rectangle 6"/>
          <p:cNvSpPr/>
          <p:nvPr/>
        </p:nvSpPr>
        <p:spPr>
          <a:xfrm>
            <a:off x="277671" y="35332"/>
            <a:ext cx="5374449" cy="369332"/>
          </a:xfrm>
          <a:prstGeom prst="rect">
            <a:avLst/>
          </a:prstGeom>
        </p:spPr>
        <p:txBody>
          <a:bodyPr wrap="square">
            <a:spAutoFit/>
          </a:bodyPr>
          <a:lstStyle/>
          <a:p>
            <a:r>
              <a:rPr lang="en-US" sz="1800" dirty="0">
                <a:solidFill>
                  <a:schemeClr val="accent2">
                    <a:lumMod val="20000"/>
                    <a:lumOff val="80000"/>
                  </a:schemeClr>
                </a:solidFill>
                <a:effectLst>
                  <a:innerShdw blurRad="63500" dist="50800" dir="13500000">
                    <a:srgbClr val="000000">
                      <a:alpha val="50000"/>
                    </a:srgbClr>
                  </a:innerShdw>
                </a:effectLst>
                <a:latin typeface="Arial"/>
                <a:cs typeface="Arial"/>
              </a:rPr>
              <a:t>EDPP302 – Risk and </a:t>
            </a:r>
            <a:r>
              <a:rPr lang="en-US" sz="1800" dirty="0" err="1">
                <a:solidFill>
                  <a:schemeClr val="accent2">
                    <a:lumMod val="20000"/>
                    <a:lumOff val="80000"/>
                  </a:schemeClr>
                </a:solidFill>
                <a:effectLst>
                  <a:innerShdw blurRad="63500" dist="50800" dir="13500000">
                    <a:srgbClr val="000000">
                      <a:alpha val="50000"/>
                    </a:srgbClr>
                  </a:innerShdw>
                </a:effectLst>
                <a:latin typeface="Arial"/>
                <a:cs typeface="Arial"/>
              </a:rPr>
              <a:t>behaviour</a:t>
            </a:r>
            <a:r>
              <a:rPr lang="en-US" sz="1800" dirty="0">
                <a:solidFill>
                  <a:schemeClr val="accent2">
                    <a:lumMod val="20000"/>
                    <a:lumOff val="80000"/>
                  </a:schemeClr>
                </a:solidFill>
                <a:effectLst>
                  <a:innerShdw blurRad="63500" dist="50800" dir="13500000">
                    <a:srgbClr val="000000">
                      <a:alpha val="50000"/>
                    </a:srgbClr>
                  </a:innerShdw>
                </a:effectLst>
                <a:latin typeface="Arial"/>
                <a:cs typeface="Arial"/>
              </a:rPr>
              <a:t> management</a:t>
            </a:r>
          </a:p>
        </p:txBody>
      </p:sp>
    </p:spTree>
    <p:extLst>
      <p:ext uri="{BB962C8B-B14F-4D97-AF65-F5344CB8AC3E}">
        <p14:creationId xmlns:p14="http://schemas.microsoft.com/office/powerpoint/2010/main" val="1009574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pps-in-sphere.png"/>
          <p:cNvPicPr>
            <a:picLocks noChangeAspect="1"/>
          </p:cNvPicPr>
          <p:nvPr/>
        </p:nvPicPr>
        <p:blipFill>
          <a:blip r:embed="rId2">
            <a:alphaModFix amt="74000"/>
            <a:extLst>
              <a:ext uri="{28A0092B-C50C-407E-A947-70E740481C1C}">
                <a14:useLocalDpi xmlns:a14="http://schemas.microsoft.com/office/drawing/2010/main" val="0"/>
              </a:ext>
            </a:extLst>
          </a:blip>
          <a:stretch>
            <a:fillRect/>
          </a:stretch>
        </p:blipFill>
        <p:spPr>
          <a:xfrm>
            <a:off x="3163759" y="714433"/>
            <a:ext cx="5789681" cy="5789681"/>
          </a:xfrm>
          <a:prstGeom prst="rect">
            <a:avLst/>
          </a:prstGeom>
          <a:effectLst>
            <a:outerShdw blurRad="76200" dir="13500000" sy="23000" kx="1200000" algn="br" rotWithShape="0">
              <a:prstClr val="black">
                <a:alpha val="20000"/>
              </a:prstClr>
            </a:outerShdw>
          </a:effectLst>
        </p:spPr>
      </p:pic>
      <p:sp>
        <p:nvSpPr>
          <p:cNvPr id="7" name="TextBox 6"/>
          <p:cNvSpPr txBox="1"/>
          <p:nvPr/>
        </p:nvSpPr>
        <p:spPr>
          <a:xfrm rot="20250548">
            <a:off x="-257902" y="944188"/>
            <a:ext cx="8353878" cy="1015663"/>
          </a:xfrm>
          <a:prstGeom prst="rect">
            <a:avLst/>
          </a:prstGeom>
          <a:noFill/>
          <a:effectLst>
            <a:outerShdw blurRad="50800" dist="38100" dir="18900000" algn="bl" rotWithShape="0">
              <a:prstClr val="black">
                <a:alpha val="40000"/>
              </a:prstClr>
            </a:outerShdw>
          </a:effectLst>
        </p:spPr>
        <p:txBody>
          <a:bodyPr wrap="square" rtlCol="0">
            <a:spAutoFit/>
          </a:bodyPr>
          <a:lstStyle/>
          <a:p>
            <a:r>
              <a:rPr lang="en-US" sz="6000" dirty="0">
                <a:latin typeface="Arial"/>
                <a:cs typeface="Arial"/>
              </a:rPr>
              <a:t>T</a:t>
            </a:r>
            <a:r>
              <a:rPr lang="en-US" sz="6000" dirty="0" smtClean="0">
                <a:latin typeface="Arial"/>
                <a:cs typeface="Arial"/>
              </a:rPr>
              <a:t>echnology problems . . </a:t>
            </a:r>
            <a:endParaRPr lang="en-US" sz="6000" dirty="0">
              <a:latin typeface="Arial"/>
              <a:cs typeface="Arial"/>
            </a:endParaRPr>
          </a:p>
        </p:txBody>
      </p:sp>
    </p:spTree>
    <p:extLst>
      <p:ext uri="{BB962C8B-B14F-4D97-AF65-F5344CB8AC3E}">
        <p14:creationId xmlns:p14="http://schemas.microsoft.com/office/powerpoint/2010/main" val="33282541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88445" y="2630887"/>
            <a:ext cx="6166555" cy="1077218"/>
          </a:xfrm>
          <a:prstGeom prst="rect">
            <a:avLst/>
          </a:prstGeom>
          <a:noFill/>
        </p:spPr>
        <p:txBody>
          <a:bodyPr wrap="square" rtlCol="0">
            <a:spAutoFit/>
          </a:bodyPr>
          <a:lstStyle/>
          <a:p>
            <a:r>
              <a:rPr lang="en-US" sz="3200" dirty="0" smtClean="0">
                <a:effectLst>
                  <a:outerShdw blurRad="50800" dist="38100" dir="18900000" algn="bl" rotWithShape="0">
                    <a:prstClr val="black">
                      <a:alpha val="40000"/>
                    </a:prstClr>
                  </a:outerShdw>
                </a:effectLst>
                <a:latin typeface="Arial"/>
                <a:cs typeface="Arial"/>
              </a:rPr>
              <a:t>. . . disruptive technologies </a:t>
            </a:r>
          </a:p>
          <a:p>
            <a:pPr algn="r"/>
            <a:r>
              <a:rPr lang="en-US" sz="3200" dirty="0" smtClean="0">
                <a:effectLst>
                  <a:outerShdw blurRad="50800" dist="38100" dir="18900000" algn="bl" rotWithShape="0">
                    <a:prstClr val="black">
                      <a:alpha val="40000"/>
                    </a:prstClr>
                  </a:outerShdw>
                </a:effectLst>
                <a:latin typeface="Arial"/>
                <a:cs typeface="Arial"/>
              </a:rPr>
              <a:t>from the past</a:t>
            </a:r>
            <a:endParaRPr lang="en-US" sz="3200" dirty="0">
              <a:effectLst>
                <a:outerShdw blurRad="50800" dist="38100" dir="18900000" algn="bl" rotWithShape="0">
                  <a:prstClr val="black">
                    <a:alpha val="40000"/>
                  </a:prstClr>
                </a:outerShdw>
              </a:effectLst>
              <a:latin typeface="Arial"/>
              <a:cs typeface="Arial"/>
            </a:endParaRPr>
          </a:p>
        </p:txBody>
      </p:sp>
      <p:pic>
        <p:nvPicPr>
          <p:cNvPr id="3" name="Picture 2" descr="old-telephon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6806" y="133557"/>
            <a:ext cx="924812" cy="1426157"/>
          </a:xfrm>
          <a:prstGeom prst="rect">
            <a:avLst/>
          </a:prstGeom>
        </p:spPr>
      </p:pic>
      <p:pic>
        <p:nvPicPr>
          <p:cNvPr id="5" name="Picture 4" descr="Gutenberg_pre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187" y="66489"/>
            <a:ext cx="1117822" cy="1560294"/>
          </a:xfrm>
          <a:prstGeom prst="rect">
            <a:avLst/>
          </a:prstGeom>
        </p:spPr>
      </p:pic>
      <p:pic>
        <p:nvPicPr>
          <p:cNvPr id="6" name="Picture 5" descr="kodak_camer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212" y="911615"/>
            <a:ext cx="1163950" cy="1130345"/>
          </a:xfrm>
          <a:prstGeom prst="rect">
            <a:avLst/>
          </a:prstGeom>
        </p:spPr>
      </p:pic>
      <p:pic>
        <p:nvPicPr>
          <p:cNvPr id="7" name="Picture 6" descr="iPa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1187" y="1479571"/>
            <a:ext cx="1505573" cy="675626"/>
          </a:xfrm>
          <a:prstGeom prst="rect">
            <a:avLst/>
          </a:prstGeom>
        </p:spPr>
      </p:pic>
      <p:pic>
        <p:nvPicPr>
          <p:cNvPr id="8" name="Picture 7" descr="bir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8215" y="1399189"/>
            <a:ext cx="1129739" cy="482246"/>
          </a:xfrm>
          <a:prstGeom prst="rect">
            <a:avLst/>
          </a:prstGeom>
        </p:spPr>
      </p:pic>
    </p:spTree>
    <p:extLst>
      <p:ext uri="{BB962C8B-B14F-4D97-AF65-F5344CB8AC3E}">
        <p14:creationId xmlns:p14="http://schemas.microsoft.com/office/powerpoint/2010/main" val="21182764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utenberg_pres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49" y="2155197"/>
            <a:ext cx="2719070" cy="3795369"/>
          </a:xfrm>
          <a:prstGeom prst="rect">
            <a:avLst/>
          </a:prstGeom>
        </p:spPr>
      </p:pic>
      <p:sp>
        <p:nvSpPr>
          <p:cNvPr id="6" name="TextBox 5"/>
          <p:cNvSpPr txBox="1"/>
          <p:nvPr/>
        </p:nvSpPr>
        <p:spPr>
          <a:xfrm>
            <a:off x="3291794" y="2357909"/>
            <a:ext cx="6172842" cy="523220"/>
          </a:xfrm>
          <a:prstGeom prst="rect">
            <a:avLst/>
          </a:prstGeom>
          <a:noFill/>
        </p:spPr>
        <p:txBody>
          <a:bodyPr wrap="square" rtlCol="0">
            <a:spAutoFit/>
          </a:bodyPr>
          <a:lstStyle/>
          <a:p>
            <a:r>
              <a:rPr lang="en-US" sz="2800" b="1" dirty="0" smtClean="0">
                <a:latin typeface="Arial"/>
                <a:cs typeface="Arial"/>
              </a:rPr>
              <a:t>Gutenberg printing press (1448)</a:t>
            </a:r>
            <a:endParaRPr lang="en-US" sz="2800" b="1" dirty="0">
              <a:latin typeface="Arial"/>
              <a:cs typeface="Arial"/>
            </a:endParaRPr>
          </a:p>
        </p:txBody>
      </p:sp>
      <p:sp>
        <p:nvSpPr>
          <p:cNvPr id="7" name="TextBox 6"/>
          <p:cNvSpPr txBox="1"/>
          <p:nvPr/>
        </p:nvSpPr>
        <p:spPr>
          <a:xfrm>
            <a:off x="3286630" y="3462662"/>
            <a:ext cx="5499551" cy="2831544"/>
          </a:xfrm>
          <a:prstGeom prst="rect">
            <a:avLst/>
          </a:prstGeom>
          <a:noFill/>
        </p:spPr>
        <p:txBody>
          <a:bodyPr wrap="square" rtlCol="0">
            <a:spAutoFit/>
          </a:bodyPr>
          <a:lstStyle/>
          <a:p>
            <a:r>
              <a:rPr lang="en-US" sz="2000" dirty="0">
                <a:latin typeface="Arial"/>
                <a:cs typeface="Arial"/>
              </a:rPr>
              <a:t>F</a:t>
            </a:r>
            <a:r>
              <a:rPr lang="en-US" sz="2000" dirty="0" smtClean="0">
                <a:latin typeface="Arial"/>
                <a:cs typeface="Arial"/>
              </a:rPr>
              <a:t>eared and resented by those whose influence depended on a means of communication they could easily understand and control. </a:t>
            </a:r>
          </a:p>
          <a:p>
            <a:endParaRPr lang="en-US" sz="2000" dirty="0">
              <a:latin typeface="Arial"/>
              <a:cs typeface="Arial"/>
            </a:endParaRPr>
          </a:p>
          <a:p>
            <a:r>
              <a:rPr lang="en-US" sz="2000" dirty="0" smtClean="0">
                <a:latin typeface="Arial"/>
                <a:cs typeface="Arial"/>
              </a:rPr>
              <a:t>By mixing that fear with popular superstition, people were encouraged to resent the technology and its results as heretical or even diabolical.</a:t>
            </a:r>
          </a:p>
          <a:p>
            <a:endParaRPr lang="en-US" dirty="0"/>
          </a:p>
        </p:txBody>
      </p:sp>
      <p:pic>
        <p:nvPicPr>
          <p:cNvPr id="8" name="Picture 7" descr="old-telepho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6806" y="133557"/>
            <a:ext cx="924812" cy="1426157"/>
          </a:xfrm>
          <a:prstGeom prst="rect">
            <a:avLst/>
          </a:prstGeom>
        </p:spPr>
      </p:pic>
      <p:sp>
        <p:nvSpPr>
          <p:cNvPr id="9" name="TextBox 8"/>
          <p:cNvSpPr txBox="1"/>
          <p:nvPr/>
        </p:nvSpPr>
        <p:spPr>
          <a:xfrm>
            <a:off x="411449" y="311450"/>
            <a:ext cx="5700615" cy="1200329"/>
          </a:xfrm>
          <a:prstGeom prst="rect">
            <a:avLst/>
          </a:prstGeom>
          <a:noFill/>
          <a:effectLst>
            <a:outerShdw blurRad="50800" dist="38100" dir="18900000" algn="bl" rotWithShape="0">
              <a:prstClr val="black">
                <a:alpha val="40000"/>
              </a:prstClr>
            </a:outerShdw>
          </a:effectLst>
        </p:spPr>
        <p:txBody>
          <a:bodyPr wrap="square" rtlCol="0">
            <a:spAutoFit/>
          </a:bodyPr>
          <a:lstStyle/>
          <a:p>
            <a:r>
              <a:rPr lang="en-US" sz="3600" b="1" dirty="0" smtClean="0">
                <a:latin typeface="Arial"/>
                <a:cs typeface="Arial"/>
              </a:rPr>
              <a:t>Disruptive technologies </a:t>
            </a:r>
          </a:p>
          <a:p>
            <a:pPr algn="r"/>
            <a:r>
              <a:rPr lang="en-US" sz="3600" b="1" dirty="0" smtClean="0">
                <a:latin typeface="Arial"/>
                <a:cs typeface="Arial"/>
              </a:rPr>
              <a:t>from the past</a:t>
            </a:r>
            <a:endParaRPr lang="en-US" sz="3600" b="1" dirty="0">
              <a:latin typeface="Arial"/>
              <a:cs typeface="Arial"/>
            </a:endParaRPr>
          </a:p>
        </p:txBody>
      </p:sp>
      <p:pic>
        <p:nvPicPr>
          <p:cNvPr id="10" name="Picture 9" descr="Gutenberg_pres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187" y="66489"/>
            <a:ext cx="1117822" cy="1560294"/>
          </a:xfrm>
          <a:prstGeom prst="rect">
            <a:avLst/>
          </a:prstGeom>
        </p:spPr>
      </p:pic>
      <p:pic>
        <p:nvPicPr>
          <p:cNvPr id="11" name="Picture 10" descr="kodak_camer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212" y="911615"/>
            <a:ext cx="1163950" cy="1130345"/>
          </a:xfrm>
          <a:prstGeom prst="rect">
            <a:avLst/>
          </a:prstGeom>
        </p:spPr>
      </p:pic>
      <p:pic>
        <p:nvPicPr>
          <p:cNvPr id="12" name="Picture 11" descr="iPa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1187" y="1479571"/>
            <a:ext cx="1505573" cy="675626"/>
          </a:xfrm>
          <a:prstGeom prst="rect">
            <a:avLst/>
          </a:prstGeom>
        </p:spPr>
      </p:pic>
      <p:pic>
        <p:nvPicPr>
          <p:cNvPr id="13" name="Picture 12" descr="bir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8215" y="1399189"/>
            <a:ext cx="1129739" cy="482246"/>
          </a:xfrm>
          <a:prstGeom prst="rect">
            <a:avLst/>
          </a:prstGeom>
        </p:spPr>
      </p:pic>
    </p:spTree>
    <p:extLst>
      <p:ext uri="{BB962C8B-B14F-4D97-AF65-F5344CB8AC3E}">
        <p14:creationId xmlns:p14="http://schemas.microsoft.com/office/powerpoint/2010/main" val="37635708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old-telephon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6806" y="133557"/>
            <a:ext cx="924812" cy="1426157"/>
          </a:xfrm>
          <a:prstGeom prst="rect">
            <a:avLst/>
          </a:prstGeom>
        </p:spPr>
      </p:pic>
      <p:sp>
        <p:nvSpPr>
          <p:cNvPr id="4" name="TextBox 3"/>
          <p:cNvSpPr txBox="1"/>
          <p:nvPr/>
        </p:nvSpPr>
        <p:spPr>
          <a:xfrm>
            <a:off x="411449" y="311450"/>
            <a:ext cx="5700615" cy="1200329"/>
          </a:xfrm>
          <a:prstGeom prst="rect">
            <a:avLst/>
          </a:prstGeom>
          <a:noFill/>
          <a:effectLst>
            <a:outerShdw blurRad="50800" dist="38100" dir="18900000" algn="bl" rotWithShape="0">
              <a:prstClr val="black">
                <a:alpha val="40000"/>
              </a:prstClr>
            </a:outerShdw>
          </a:effectLst>
        </p:spPr>
        <p:txBody>
          <a:bodyPr wrap="square" rtlCol="0">
            <a:spAutoFit/>
          </a:bodyPr>
          <a:lstStyle/>
          <a:p>
            <a:r>
              <a:rPr lang="en-US" sz="3600" b="1" dirty="0" smtClean="0">
                <a:latin typeface="Arial"/>
                <a:cs typeface="Arial"/>
              </a:rPr>
              <a:t>Disruptive technologies </a:t>
            </a:r>
          </a:p>
          <a:p>
            <a:pPr algn="r"/>
            <a:r>
              <a:rPr lang="en-US" sz="3600" b="1" dirty="0" smtClean="0">
                <a:latin typeface="Arial"/>
                <a:cs typeface="Arial"/>
              </a:rPr>
              <a:t>from the past</a:t>
            </a:r>
            <a:endParaRPr lang="en-US" sz="3600" b="1" dirty="0">
              <a:latin typeface="Arial"/>
              <a:cs typeface="Arial"/>
            </a:endParaRPr>
          </a:p>
        </p:txBody>
      </p:sp>
      <p:sp>
        <p:nvSpPr>
          <p:cNvPr id="6" name="TextBox 5"/>
          <p:cNvSpPr txBox="1"/>
          <p:nvPr/>
        </p:nvSpPr>
        <p:spPr>
          <a:xfrm>
            <a:off x="3395646" y="2272792"/>
            <a:ext cx="2982569" cy="523220"/>
          </a:xfrm>
          <a:prstGeom prst="rect">
            <a:avLst/>
          </a:prstGeom>
          <a:noFill/>
        </p:spPr>
        <p:txBody>
          <a:bodyPr wrap="square" rtlCol="0">
            <a:spAutoFit/>
          </a:bodyPr>
          <a:lstStyle/>
          <a:p>
            <a:r>
              <a:rPr lang="en-US" sz="2800" b="1" dirty="0" smtClean="0">
                <a:latin typeface="Arial"/>
                <a:cs typeface="Arial"/>
              </a:rPr>
              <a:t>The telephone</a:t>
            </a:r>
            <a:endParaRPr lang="en-US" sz="2800" b="1" dirty="0">
              <a:latin typeface="Arial"/>
              <a:cs typeface="Arial"/>
            </a:endParaRPr>
          </a:p>
        </p:txBody>
      </p:sp>
      <p:sp>
        <p:nvSpPr>
          <p:cNvPr id="7" name="TextBox 6"/>
          <p:cNvSpPr txBox="1"/>
          <p:nvPr/>
        </p:nvSpPr>
        <p:spPr>
          <a:xfrm>
            <a:off x="3395646" y="3321009"/>
            <a:ext cx="5280987" cy="1323439"/>
          </a:xfrm>
          <a:prstGeom prst="rect">
            <a:avLst/>
          </a:prstGeom>
          <a:noFill/>
        </p:spPr>
        <p:txBody>
          <a:bodyPr wrap="square" rtlCol="0">
            <a:spAutoFit/>
          </a:bodyPr>
          <a:lstStyle/>
          <a:p>
            <a:r>
              <a:rPr lang="en-US" sz="2000" dirty="0" smtClean="0">
                <a:latin typeface="Arial"/>
                <a:cs typeface="Arial"/>
              </a:rPr>
              <a:t>An article in the New Times </a:t>
            </a:r>
            <a:r>
              <a:rPr lang="en-US" sz="2000" dirty="0">
                <a:latin typeface="Arial"/>
                <a:cs typeface="Arial"/>
              </a:rPr>
              <a:t>from </a:t>
            </a:r>
            <a:r>
              <a:rPr lang="en-US" sz="2000" dirty="0" smtClean="0">
                <a:latin typeface="Arial"/>
                <a:cs typeface="Arial"/>
              </a:rPr>
              <a:t>1876 stated </a:t>
            </a:r>
            <a:r>
              <a:rPr lang="en-US" sz="2000" dirty="0">
                <a:latin typeface="Arial"/>
                <a:cs typeface="Arial"/>
              </a:rPr>
              <a:t>that “the telephone, by bringing music and ministers into every home, will empty the concert halls and the churches”</a:t>
            </a:r>
          </a:p>
        </p:txBody>
      </p:sp>
      <p:pic>
        <p:nvPicPr>
          <p:cNvPr id="10" name="Picture 9" descr="Gutenberg_pre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187" y="66489"/>
            <a:ext cx="1117822" cy="1560294"/>
          </a:xfrm>
          <a:prstGeom prst="rect">
            <a:avLst/>
          </a:prstGeom>
        </p:spPr>
      </p:pic>
      <p:pic>
        <p:nvPicPr>
          <p:cNvPr id="11" name="Picture 10" descr="kodak_camer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212" y="911615"/>
            <a:ext cx="1163950" cy="1130345"/>
          </a:xfrm>
          <a:prstGeom prst="rect">
            <a:avLst/>
          </a:prstGeom>
        </p:spPr>
      </p:pic>
      <p:pic>
        <p:nvPicPr>
          <p:cNvPr id="2" name="Picture 1" descr="old-telephon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49" y="2041960"/>
            <a:ext cx="2413000" cy="3721100"/>
          </a:xfrm>
          <a:prstGeom prst="rect">
            <a:avLst/>
          </a:prstGeom>
        </p:spPr>
      </p:pic>
      <p:pic>
        <p:nvPicPr>
          <p:cNvPr id="3" name="Picture 2" descr="iPa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1187" y="1479571"/>
            <a:ext cx="1505573" cy="675626"/>
          </a:xfrm>
          <a:prstGeom prst="rect">
            <a:avLst/>
          </a:prstGeom>
        </p:spPr>
      </p:pic>
      <p:pic>
        <p:nvPicPr>
          <p:cNvPr id="14" name="Picture 13" descr="bir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8215" y="1399189"/>
            <a:ext cx="1129739" cy="482246"/>
          </a:xfrm>
          <a:prstGeom prst="rect">
            <a:avLst/>
          </a:prstGeom>
        </p:spPr>
      </p:pic>
    </p:spTree>
    <p:extLst>
      <p:ext uri="{BB962C8B-B14F-4D97-AF65-F5344CB8AC3E}">
        <p14:creationId xmlns:p14="http://schemas.microsoft.com/office/powerpoint/2010/main" val="30539808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kodak_camer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49" y="1745353"/>
            <a:ext cx="2516917" cy="2444250"/>
          </a:xfrm>
          <a:prstGeom prst="rect">
            <a:avLst/>
          </a:prstGeom>
        </p:spPr>
      </p:pic>
      <p:sp>
        <p:nvSpPr>
          <p:cNvPr id="9" name="TextBox 8"/>
          <p:cNvSpPr txBox="1"/>
          <p:nvPr/>
        </p:nvSpPr>
        <p:spPr>
          <a:xfrm>
            <a:off x="2112937" y="2155197"/>
            <a:ext cx="4937155" cy="523220"/>
          </a:xfrm>
          <a:prstGeom prst="rect">
            <a:avLst/>
          </a:prstGeom>
          <a:noFill/>
        </p:spPr>
        <p:txBody>
          <a:bodyPr wrap="square" rtlCol="0">
            <a:spAutoFit/>
          </a:bodyPr>
          <a:lstStyle/>
          <a:p>
            <a:pPr algn="r"/>
            <a:r>
              <a:rPr lang="en-US" sz="2800" b="1" dirty="0" smtClean="0">
                <a:latin typeface="Arial"/>
                <a:cs typeface="Arial"/>
              </a:rPr>
              <a:t>Kodak camera (1888)</a:t>
            </a:r>
          </a:p>
        </p:txBody>
      </p:sp>
      <p:sp>
        <p:nvSpPr>
          <p:cNvPr id="12" name="TextBox 11"/>
          <p:cNvSpPr txBox="1"/>
          <p:nvPr/>
        </p:nvSpPr>
        <p:spPr>
          <a:xfrm>
            <a:off x="1027416" y="4338808"/>
            <a:ext cx="7590708" cy="1600438"/>
          </a:xfrm>
          <a:prstGeom prst="rect">
            <a:avLst/>
          </a:prstGeom>
          <a:noFill/>
        </p:spPr>
        <p:txBody>
          <a:bodyPr wrap="square" rtlCol="0">
            <a:spAutoFit/>
          </a:bodyPr>
          <a:lstStyle/>
          <a:p>
            <a:r>
              <a:rPr lang="en-US" sz="2000" dirty="0" smtClean="0">
                <a:latin typeface="Arial"/>
                <a:cs typeface="Arial"/>
              </a:rPr>
              <a:t>The ‘Hartford Courant’ </a:t>
            </a:r>
            <a:r>
              <a:rPr lang="en-US" sz="2000" dirty="0">
                <a:latin typeface="Arial"/>
                <a:cs typeface="Arial"/>
              </a:rPr>
              <a:t>sounded the alarm as well, declaring that "the sedate citizen can't indulge in any hilariousness without the risk of being caught in the act and having his photograph passed around among his Sunday School children</a:t>
            </a:r>
            <a:r>
              <a:rPr lang="en-US" sz="2000" dirty="0" smtClean="0">
                <a:latin typeface="Arial"/>
                <a:cs typeface="Arial"/>
              </a:rPr>
              <a:t>.”</a:t>
            </a:r>
          </a:p>
          <a:p>
            <a:endParaRPr lang="en-US" dirty="0"/>
          </a:p>
        </p:txBody>
      </p:sp>
      <p:pic>
        <p:nvPicPr>
          <p:cNvPr id="6" name="Picture 5" descr="old-telepho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6806" y="133557"/>
            <a:ext cx="924812" cy="1426157"/>
          </a:xfrm>
          <a:prstGeom prst="rect">
            <a:avLst/>
          </a:prstGeom>
        </p:spPr>
      </p:pic>
      <p:sp>
        <p:nvSpPr>
          <p:cNvPr id="7" name="TextBox 6"/>
          <p:cNvSpPr txBox="1"/>
          <p:nvPr/>
        </p:nvSpPr>
        <p:spPr>
          <a:xfrm>
            <a:off x="411449" y="311450"/>
            <a:ext cx="5700615" cy="1200329"/>
          </a:xfrm>
          <a:prstGeom prst="rect">
            <a:avLst/>
          </a:prstGeom>
          <a:noFill/>
          <a:effectLst>
            <a:outerShdw blurRad="50800" dist="38100" dir="18900000" algn="bl" rotWithShape="0">
              <a:prstClr val="black">
                <a:alpha val="40000"/>
              </a:prstClr>
            </a:outerShdw>
          </a:effectLst>
        </p:spPr>
        <p:txBody>
          <a:bodyPr wrap="square" rtlCol="0">
            <a:spAutoFit/>
          </a:bodyPr>
          <a:lstStyle/>
          <a:p>
            <a:r>
              <a:rPr lang="en-US" sz="3600" b="1" dirty="0" smtClean="0">
                <a:latin typeface="Arial"/>
                <a:cs typeface="Arial"/>
              </a:rPr>
              <a:t>Disruptive technologies </a:t>
            </a:r>
          </a:p>
          <a:p>
            <a:pPr algn="r"/>
            <a:r>
              <a:rPr lang="en-US" sz="3600" b="1" dirty="0" smtClean="0">
                <a:latin typeface="Arial"/>
                <a:cs typeface="Arial"/>
              </a:rPr>
              <a:t>from the past</a:t>
            </a:r>
            <a:endParaRPr lang="en-US" sz="3600" b="1" dirty="0">
              <a:latin typeface="Arial"/>
              <a:cs typeface="Arial"/>
            </a:endParaRPr>
          </a:p>
        </p:txBody>
      </p:sp>
      <p:pic>
        <p:nvPicPr>
          <p:cNvPr id="10" name="Picture 9" descr="Gutenberg_pres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1187" y="66489"/>
            <a:ext cx="1117822" cy="1560294"/>
          </a:xfrm>
          <a:prstGeom prst="rect">
            <a:avLst/>
          </a:prstGeom>
        </p:spPr>
      </p:pic>
      <p:pic>
        <p:nvPicPr>
          <p:cNvPr id="11" name="Picture 10" descr="kodak_camer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212" y="911615"/>
            <a:ext cx="1163950" cy="1130345"/>
          </a:xfrm>
          <a:prstGeom prst="rect">
            <a:avLst/>
          </a:prstGeom>
        </p:spPr>
      </p:pic>
      <p:pic>
        <p:nvPicPr>
          <p:cNvPr id="13" name="Picture 12" descr="iPa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1187" y="1479571"/>
            <a:ext cx="1505573" cy="675626"/>
          </a:xfrm>
          <a:prstGeom prst="rect">
            <a:avLst/>
          </a:prstGeom>
        </p:spPr>
      </p:pic>
      <p:pic>
        <p:nvPicPr>
          <p:cNvPr id="14" name="Picture 13" descr="bir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8215" y="1399189"/>
            <a:ext cx="1129739" cy="482246"/>
          </a:xfrm>
          <a:prstGeom prst="rect">
            <a:avLst/>
          </a:prstGeom>
        </p:spPr>
      </p:pic>
      <p:sp>
        <p:nvSpPr>
          <p:cNvPr id="2" name="Rectangle 1"/>
          <p:cNvSpPr/>
          <p:nvPr/>
        </p:nvSpPr>
        <p:spPr>
          <a:xfrm>
            <a:off x="3328565" y="3184747"/>
            <a:ext cx="4572000" cy="707886"/>
          </a:xfrm>
          <a:prstGeom prst="rect">
            <a:avLst/>
          </a:prstGeom>
        </p:spPr>
        <p:txBody>
          <a:bodyPr>
            <a:spAutoFit/>
          </a:bodyPr>
          <a:lstStyle/>
          <a:p>
            <a:r>
              <a:rPr lang="en-US" sz="2000" dirty="0">
                <a:latin typeface="Arial"/>
                <a:cs typeface="Arial"/>
              </a:rPr>
              <a:t>Kodak cameras were originally banned from the Washington Monument. </a:t>
            </a:r>
          </a:p>
        </p:txBody>
      </p:sp>
    </p:spTree>
    <p:extLst>
      <p:ext uri="{BB962C8B-B14F-4D97-AF65-F5344CB8AC3E}">
        <p14:creationId xmlns:p14="http://schemas.microsoft.com/office/powerpoint/2010/main" val="16357965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r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064" y="1881435"/>
            <a:ext cx="5715000" cy="2387600"/>
          </a:xfrm>
          <a:prstGeom prst="rect">
            <a:avLst/>
          </a:prstGeom>
        </p:spPr>
      </p:pic>
      <p:sp>
        <p:nvSpPr>
          <p:cNvPr id="6" name="TextBox 5"/>
          <p:cNvSpPr txBox="1"/>
          <p:nvPr/>
        </p:nvSpPr>
        <p:spPr>
          <a:xfrm>
            <a:off x="3560703" y="2041960"/>
            <a:ext cx="3381160" cy="523220"/>
          </a:xfrm>
          <a:prstGeom prst="rect">
            <a:avLst/>
          </a:prstGeom>
          <a:noFill/>
        </p:spPr>
        <p:txBody>
          <a:bodyPr wrap="square" rtlCol="0">
            <a:spAutoFit/>
          </a:bodyPr>
          <a:lstStyle/>
          <a:p>
            <a:r>
              <a:rPr lang="en-US" sz="2800" b="1" dirty="0" smtClean="0">
                <a:latin typeface="Arial"/>
                <a:cs typeface="Arial"/>
              </a:rPr>
              <a:t>The ballpoint pen</a:t>
            </a:r>
            <a:endParaRPr lang="en-US" sz="2800" b="1" dirty="0">
              <a:latin typeface="Arial"/>
              <a:cs typeface="Arial"/>
            </a:endParaRPr>
          </a:p>
        </p:txBody>
      </p:sp>
      <p:sp>
        <p:nvSpPr>
          <p:cNvPr id="7" name="TextBox 6"/>
          <p:cNvSpPr txBox="1"/>
          <p:nvPr/>
        </p:nvSpPr>
        <p:spPr>
          <a:xfrm>
            <a:off x="1381940" y="4381734"/>
            <a:ext cx="7021222" cy="1631216"/>
          </a:xfrm>
          <a:prstGeom prst="rect">
            <a:avLst/>
          </a:prstGeom>
          <a:noFill/>
        </p:spPr>
        <p:txBody>
          <a:bodyPr wrap="square" rtlCol="0">
            <a:spAutoFit/>
          </a:bodyPr>
          <a:lstStyle/>
          <a:p>
            <a:r>
              <a:rPr lang="en-US" sz="2000" dirty="0">
                <a:latin typeface="Arial"/>
                <a:cs typeface="Arial"/>
              </a:rPr>
              <a:t>From </a:t>
            </a:r>
            <a:r>
              <a:rPr lang="en-US" sz="2000" i="1" dirty="0" smtClean="0">
                <a:latin typeface="Arial"/>
                <a:cs typeface="Arial"/>
              </a:rPr>
              <a:t>Federal Teachers</a:t>
            </a:r>
            <a:r>
              <a:rPr lang="en-US" sz="2000" dirty="0">
                <a:latin typeface="Arial"/>
                <a:cs typeface="Arial"/>
              </a:rPr>
              <a:t>, 1950: “Ball­point pens will be the ruin of </a:t>
            </a:r>
            <a:r>
              <a:rPr lang="en-US" sz="2000" dirty="0" smtClean="0">
                <a:latin typeface="Arial"/>
                <a:cs typeface="Arial"/>
              </a:rPr>
              <a:t>education </a:t>
            </a:r>
            <a:r>
              <a:rPr lang="en-US" sz="2000" dirty="0">
                <a:latin typeface="Arial"/>
                <a:cs typeface="Arial"/>
              </a:rPr>
              <a:t>in our </a:t>
            </a:r>
            <a:r>
              <a:rPr lang="en-US" sz="2000" dirty="0" smtClean="0">
                <a:latin typeface="Arial"/>
                <a:cs typeface="Arial"/>
              </a:rPr>
              <a:t>country</a:t>
            </a:r>
            <a:r>
              <a:rPr lang="en-US" sz="2000" dirty="0">
                <a:latin typeface="Arial"/>
                <a:cs typeface="Arial"/>
              </a:rPr>
              <a:t>.  </a:t>
            </a:r>
            <a:r>
              <a:rPr lang="en-US" sz="2000" dirty="0" smtClean="0">
                <a:latin typeface="Arial"/>
                <a:cs typeface="Arial"/>
              </a:rPr>
              <a:t>Students </a:t>
            </a:r>
            <a:r>
              <a:rPr lang="en-US" sz="2000" dirty="0">
                <a:latin typeface="Arial"/>
                <a:cs typeface="Arial"/>
              </a:rPr>
              <a:t>use these devices and then throw them away.  The </a:t>
            </a:r>
            <a:r>
              <a:rPr lang="en-US" sz="2000" dirty="0" smtClean="0">
                <a:latin typeface="Arial"/>
                <a:cs typeface="Arial"/>
              </a:rPr>
              <a:t>American values </a:t>
            </a:r>
            <a:r>
              <a:rPr lang="en-US" sz="2000" dirty="0">
                <a:latin typeface="Arial"/>
                <a:cs typeface="Arial"/>
              </a:rPr>
              <a:t>of thrift and </a:t>
            </a:r>
            <a:r>
              <a:rPr lang="en-US" sz="2000" dirty="0" smtClean="0">
                <a:latin typeface="Arial"/>
                <a:cs typeface="Arial"/>
              </a:rPr>
              <a:t>frugality </a:t>
            </a:r>
            <a:r>
              <a:rPr lang="en-US" sz="2000" dirty="0">
                <a:latin typeface="Arial"/>
                <a:cs typeface="Arial"/>
              </a:rPr>
              <a:t>are being </a:t>
            </a:r>
            <a:r>
              <a:rPr lang="en-US" sz="2000" dirty="0" smtClean="0">
                <a:latin typeface="Arial"/>
                <a:cs typeface="Arial"/>
              </a:rPr>
              <a:t>discarded</a:t>
            </a:r>
            <a:r>
              <a:rPr lang="en-US" sz="2000" dirty="0">
                <a:latin typeface="Arial"/>
                <a:cs typeface="Arial"/>
              </a:rPr>
              <a:t>.  </a:t>
            </a:r>
            <a:r>
              <a:rPr lang="en-US" sz="2000" dirty="0" smtClean="0">
                <a:latin typeface="Arial"/>
                <a:cs typeface="Arial"/>
              </a:rPr>
              <a:t>Businesses </a:t>
            </a:r>
            <a:r>
              <a:rPr lang="en-US" sz="2000" dirty="0">
                <a:latin typeface="Arial"/>
                <a:cs typeface="Arial"/>
              </a:rPr>
              <a:t>and banks will never allow such </a:t>
            </a:r>
            <a:r>
              <a:rPr lang="en-US" sz="2000" dirty="0" smtClean="0">
                <a:latin typeface="Arial"/>
                <a:cs typeface="Arial"/>
              </a:rPr>
              <a:t>expensive </a:t>
            </a:r>
            <a:r>
              <a:rPr lang="en-US" sz="2000" dirty="0">
                <a:latin typeface="Arial"/>
                <a:cs typeface="Arial"/>
              </a:rPr>
              <a:t>luxuries.”</a:t>
            </a:r>
          </a:p>
        </p:txBody>
      </p:sp>
      <p:pic>
        <p:nvPicPr>
          <p:cNvPr id="12" name="Picture 11" descr="old-telepho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6806" y="133557"/>
            <a:ext cx="924812" cy="1426157"/>
          </a:xfrm>
          <a:prstGeom prst="rect">
            <a:avLst/>
          </a:prstGeom>
        </p:spPr>
      </p:pic>
      <p:sp>
        <p:nvSpPr>
          <p:cNvPr id="15" name="TextBox 14"/>
          <p:cNvSpPr txBox="1"/>
          <p:nvPr/>
        </p:nvSpPr>
        <p:spPr>
          <a:xfrm>
            <a:off x="411449" y="311450"/>
            <a:ext cx="5700615" cy="1200329"/>
          </a:xfrm>
          <a:prstGeom prst="rect">
            <a:avLst/>
          </a:prstGeom>
          <a:noFill/>
          <a:effectLst>
            <a:outerShdw blurRad="50800" dist="38100" dir="18900000" algn="bl" rotWithShape="0">
              <a:prstClr val="black">
                <a:alpha val="40000"/>
              </a:prstClr>
            </a:outerShdw>
          </a:effectLst>
        </p:spPr>
        <p:txBody>
          <a:bodyPr wrap="square" rtlCol="0">
            <a:spAutoFit/>
          </a:bodyPr>
          <a:lstStyle/>
          <a:p>
            <a:r>
              <a:rPr lang="en-US" sz="3600" b="1" dirty="0" smtClean="0">
                <a:latin typeface="Arial"/>
                <a:cs typeface="Arial"/>
              </a:rPr>
              <a:t>Disruptive technologies </a:t>
            </a:r>
          </a:p>
          <a:p>
            <a:pPr algn="r"/>
            <a:r>
              <a:rPr lang="en-US" sz="3600" b="1" dirty="0" smtClean="0">
                <a:latin typeface="Arial"/>
                <a:cs typeface="Arial"/>
              </a:rPr>
              <a:t>from the past</a:t>
            </a:r>
            <a:endParaRPr lang="en-US" sz="3600" b="1" dirty="0">
              <a:latin typeface="Arial"/>
              <a:cs typeface="Arial"/>
            </a:endParaRPr>
          </a:p>
        </p:txBody>
      </p:sp>
      <p:pic>
        <p:nvPicPr>
          <p:cNvPr id="16" name="Picture 15" descr="Gutenberg_pres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1187" y="66489"/>
            <a:ext cx="1117822" cy="1560294"/>
          </a:xfrm>
          <a:prstGeom prst="rect">
            <a:avLst/>
          </a:prstGeom>
        </p:spPr>
      </p:pic>
      <p:pic>
        <p:nvPicPr>
          <p:cNvPr id="17" name="Picture 16" descr="kodak_camer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9212" y="911615"/>
            <a:ext cx="1163950" cy="1130345"/>
          </a:xfrm>
          <a:prstGeom prst="rect">
            <a:avLst/>
          </a:prstGeom>
        </p:spPr>
      </p:pic>
      <p:pic>
        <p:nvPicPr>
          <p:cNvPr id="18" name="Picture 17" descr="iPa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1187" y="1479571"/>
            <a:ext cx="1505573" cy="675626"/>
          </a:xfrm>
          <a:prstGeom prst="rect">
            <a:avLst/>
          </a:prstGeom>
        </p:spPr>
      </p:pic>
      <p:pic>
        <p:nvPicPr>
          <p:cNvPr id="19" name="Picture 18" descr="bir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8215" y="1399189"/>
            <a:ext cx="1129739" cy="482246"/>
          </a:xfrm>
          <a:prstGeom prst="rect">
            <a:avLst/>
          </a:prstGeom>
        </p:spPr>
      </p:pic>
    </p:spTree>
    <p:extLst>
      <p:ext uri="{BB962C8B-B14F-4D97-AF65-F5344CB8AC3E}">
        <p14:creationId xmlns:p14="http://schemas.microsoft.com/office/powerpoint/2010/main" val="3575317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86225" y="3162548"/>
            <a:ext cx="3564715" cy="523220"/>
          </a:xfrm>
          <a:prstGeom prst="rect">
            <a:avLst/>
          </a:prstGeom>
          <a:noFill/>
        </p:spPr>
        <p:txBody>
          <a:bodyPr wrap="square" rtlCol="0">
            <a:spAutoFit/>
          </a:bodyPr>
          <a:lstStyle/>
          <a:p>
            <a:r>
              <a:rPr lang="en-US" sz="2800" b="1" dirty="0" smtClean="0">
                <a:latin typeface="Arial"/>
                <a:cs typeface="Arial"/>
              </a:rPr>
              <a:t>the tablet computer</a:t>
            </a:r>
            <a:endParaRPr lang="en-US" sz="2800" b="1" dirty="0">
              <a:latin typeface="Arial"/>
              <a:cs typeface="Arial"/>
            </a:endParaRPr>
          </a:p>
        </p:txBody>
      </p:sp>
      <p:sp>
        <p:nvSpPr>
          <p:cNvPr id="7" name="TextBox 6"/>
          <p:cNvSpPr txBox="1"/>
          <p:nvPr/>
        </p:nvSpPr>
        <p:spPr>
          <a:xfrm>
            <a:off x="1381940" y="4277146"/>
            <a:ext cx="7021222" cy="2246769"/>
          </a:xfrm>
          <a:prstGeom prst="rect">
            <a:avLst/>
          </a:prstGeom>
          <a:noFill/>
        </p:spPr>
        <p:txBody>
          <a:bodyPr wrap="square" rtlCol="0">
            <a:spAutoFit/>
          </a:bodyPr>
          <a:lstStyle/>
          <a:p>
            <a:r>
              <a:rPr lang="en-US" sz="2000" dirty="0" smtClean="0">
                <a:latin typeface="Arial"/>
                <a:cs typeface="Arial"/>
              </a:rPr>
              <a:t>What some teachers say . . . . . .</a:t>
            </a:r>
          </a:p>
          <a:p>
            <a:endParaRPr lang="en-US" sz="2000" dirty="0">
              <a:latin typeface="Arial"/>
              <a:cs typeface="Arial"/>
            </a:endParaRPr>
          </a:p>
          <a:p>
            <a:r>
              <a:rPr lang="en-US" sz="2000" dirty="0" smtClean="0">
                <a:latin typeface="Arial"/>
                <a:cs typeface="Arial"/>
              </a:rPr>
              <a:t>“Kids just want to play games all the time.”</a:t>
            </a:r>
          </a:p>
          <a:p>
            <a:r>
              <a:rPr lang="en-US" sz="2000" dirty="0" smtClean="0">
                <a:latin typeface="Arial"/>
                <a:cs typeface="Arial"/>
              </a:rPr>
              <a:t>“They will forget how to write and spell.”</a:t>
            </a:r>
          </a:p>
          <a:p>
            <a:r>
              <a:rPr lang="en-US" sz="2000" dirty="0" smtClean="0">
                <a:latin typeface="Arial"/>
                <a:cs typeface="Arial"/>
              </a:rPr>
              <a:t>“Computers just end up broken or stolen.”</a:t>
            </a:r>
          </a:p>
          <a:p>
            <a:r>
              <a:rPr lang="en-US" sz="2000" dirty="0" smtClean="0">
                <a:latin typeface="Arial"/>
                <a:cs typeface="Arial"/>
              </a:rPr>
              <a:t>“We need to spend more time on the basics.”</a:t>
            </a:r>
          </a:p>
          <a:p>
            <a:r>
              <a:rPr lang="en-US" sz="2000" dirty="0" smtClean="0">
                <a:latin typeface="Arial"/>
                <a:cs typeface="Arial"/>
              </a:rPr>
              <a:t>“We haven’t got enough time in the day for something extra.”</a:t>
            </a:r>
            <a:endParaRPr lang="en-US" sz="2000" dirty="0">
              <a:latin typeface="Arial"/>
              <a:cs typeface="Arial"/>
            </a:endParaRPr>
          </a:p>
        </p:txBody>
      </p:sp>
      <p:pic>
        <p:nvPicPr>
          <p:cNvPr id="12" name="Picture 11" descr="old-telephon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6806" y="133557"/>
            <a:ext cx="924812" cy="1426157"/>
          </a:xfrm>
          <a:prstGeom prst="rect">
            <a:avLst/>
          </a:prstGeom>
        </p:spPr>
      </p:pic>
      <p:sp>
        <p:nvSpPr>
          <p:cNvPr id="15" name="TextBox 14"/>
          <p:cNvSpPr txBox="1"/>
          <p:nvPr/>
        </p:nvSpPr>
        <p:spPr>
          <a:xfrm>
            <a:off x="411449" y="311450"/>
            <a:ext cx="5700615" cy="1200329"/>
          </a:xfrm>
          <a:prstGeom prst="rect">
            <a:avLst/>
          </a:prstGeom>
          <a:noFill/>
          <a:effectLst>
            <a:outerShdw blurRad="50800" dist="38100" dir="18900000" algn="bl" rotWithShape="0">
              <a:prstClr val="black">
                <a:alpha val="40000"/>
              </a:prstClr>
            </a:outerShdw>
          </a:effectLst>
        </p:spPr>
        <p:txBody>
          <a:bodyPr wrap="square" rtlCol="0">
            <a:spAutoFit/>
          </a:bodyPr>
          <a:lstStyle/>
          <a:p>
            <a:r>
              <a:rPr lang="en-US" sz="3600" b="1" dirty="0" smtClean="0">
                <a:latin typeface="Arial"/>
                <a:cs typeface="Arial"/>
              </a:rPr>
              <a:t>Disruptive technologies </a:t>
            </a:r>
          </a:p>
          <a:p>
            <a:pPr algn="r"/>
            <a:r>
              <a:rPr lang="en-US" sz="3600" b="1" dirty="0" smtClean="0">
                <a:latin typeface="Arial"/>
                <a:cs typeface="Arial"/>
              </a:rPr>
              <a:t>from the present</a:t>
            </a:r>
            <a:endParaRPr lang="en-US" sz="3600" b="1" dirty="0">
              <a:latin typeface="Arial"/>
              <a:cs typeface="Arial"/>
            </a:endParaRPr>
          </a:p>
        </p:txBody>
      </p:sp>
      <p:pic>
        <p:nvPicPr>
          <p:cNvPr id="16" name="Picture 15" descr="Gutenberg_pre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187" y="66489"/>
            <a:ext cx="1117822" cy="1560294"/>
          </a:xfrm>
          <a:prstGeom prst="rect">
            <a:avLst/>
          </a:prstGeom>
        </p:spPr>
      </p:pic>
      <p:pic>
        <p:nvPicPr>
          <p:cNvPr id="17" name="Picture 16" descr="kodak_camer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212" y="911615"/>
            <a:ext cx="1163950" cy="1130345"/>
          </a:xfrm>
          <a:prstGeom prst="rect">
            <a:avLst/>
          </a:prstGeom>
        </p:spPr>
      </p:pic>
      <p:pic>
        <p:nvPicPr>
          <p:cNvPr id="18" name="Picture 17" descr="iPa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1187" y="1479571"/>
            <a:ext cx="1505573" cy="675626"/>
          </a:xfrm>
          <a:prstGeom prst="rect">
            <a:avLst/>
          </a:prstGeom>
        </p:spPr>
      </p:pic>
      <p:pic>
        <p:nvPicPr>
          <p:cNvPr id="19" name="Picture 18" descr="bir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8215" y="1399189"/>
            <a:ext cx="1129739" cy="482246"/>
          </a:xfrm>
          <a:prstGeom prst="rect">
            <a:avLst/>
          </a:prstGeom>
        </p:spPr>
      </p:pic>
      <p:pic>
        <p:nvPicPr>
          <p:cNvPr id="11" name="Picture 10" descr="iPa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71" y="1531352"/>
            <a:ext cx="6351825" cy="2850382"/>
          </a:xfrm>
          <a:prstGeom prst="rect">
            <a:avLst/>
          </a:prstGeom>
        </p:spPr>
      </p:pic>
    </p:spTree>
    <p:extLst>
      <p:ext uri="{BB962C8B-B14F-4D97-AF65-F5344CB8AC3E}">
        <p14:creationId xmlns:p14="http://schemas.microsoft.com/office/powerpoint/2010/main" val="39451676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5669" y="2630887"/>
            <a:ext cx="6915227" cy="584776"/>
          </a:xfrm>
          <a:prstGeom prst="rect">
            <a:avLst/>
          </a:prstGeom>
          <a:noFill/>
        </p:spPr>
        <p:txBody>
          <a:bodyPr wrap="square" rtlCol="0">
            <a:spAutoFit/>
          </a:bodyPr>
          <a:lstStyle/>
          <a:p>
            <a:r>
              <a:rPr lang="en-US" sz="3200" dirty="0" smtClean="0">
                <a:effectLst>
                  <a:outerShdw blurRad="50800" dist="38100" dir="18900000" algn="bl" rotWithShape="0">
                    <a:prstClr val="black">
                      <a:alpha val="40000"/>
                    </a:prstClr>
                  </a:outerShdw>
                </a:effectLst>
                <a:latin typeface="Arial"/>
                <a:cs typeface="Arial"/>
              </a:rPr>
              <a:t>. . . the response from teachers today</a:t>
            </a:r>
            <a:endParaRPr lang="en-US" sz="3200" dirty="0">
              <a:effectLst>
                <a:outerShdw blurRad="50800" dist="38100" dir="18900000" algn="bl" rotWithShape="0">
                  <a:prstClr val="black">
                    <a:alpha val="40000"/>
                  </a:prstClr>
                </a:outerShdw>
              </a:effectLst>
              <a:latin typeface="Arial"/>
              <a:cs typeface="Arial"/>
            </a:endParaRPr>
          </a:p>
        </p:txBody>
      </p:sp>
    </p:spTree>
    <p:extLst>
      <p:ext uri="{BB962C8B-B14F-4D97-AF65-F5344CB8AC3E}">
        <p14:creationId xmlns:p14="http://schemas.microsoft.com/office/powerpoint/2010/main" val="19118045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85060" y="1070998"/>
            <a:ext cx="2320294" cy="4793287"/>
          </a:xfrm>
          <a:prstGeom prst="rect">
            <a:avLst/>
          </a:prstGeom>
          <a:gradFill flip="none" rotWithShape="1">
            <a:gsLst>
              <a:gs pos="0">
                <a:schemeClr val="bg1">
                  <a:lumMod val="75000"/>
                </a:schemeClr>
              </a:gs>
              <a:gs pos="100000">
                <a:schemeClr val="bg1">
                  <a:lumMod val="6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912676" y="1070999"/>
            <a:ext cx="3872384" cy="4793287"/>
          </a:xfrm>
          <a:prstGeom prst="rect">
            <a:avLst/>
          </a:prstGeom>
          <a:gradFill flip="none" rotWithShape="1">
            <a:gsLst>
              <a:gs pos="0">
                <a:schemeClr val="bg1">
                  <a:lumMod val="75000"/>
                </a:schemeClr>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332605" y="6229341"/>
            <a:ext cx="940660" cy="400110"/>
          </a:xfrm>
          <a:prstGeom prst="rect">
            <a:avLst/>
          </a:prstGeom>
          <a:noFill/>
        </p:spPr>
        <p:txBody>
          <a:bodyPr wrap="square" rtlCol="0">
            <a:spAutoFit/>
          </a:bodyPr>
          <a:lstStyle/>
          <a:p>
            <a:pPr algn="ctr"/>
            <a:r>
              <a:rPr lang="en-US" sz="2000" dirty="0" smtClean="0">
                <a:latin typeface="Arial"/>
                <a:cs typeface="Arial"/>
              </a:rPr>
              <a:t>Never</a:t>
            </a:r>
            <a:endParaRPr lang="en-US" sz="2000" dirty="0">
              <a:latin typeface="Arial"/>
              <a:cs typeface="Arial"/>
            </a:endParaRPr>
          </a:p>
        </p:txBody>
      </p:sp>
      <p:sp>
        <p:nvSpPr>
          <p:cNvPr id="8" name="TextBox 7"/>
          <p:cNvSpPr txBox="1"/>
          <p:nvPr/>
        </p:nvSpPr>
        <p:spPr>
          <a:xfrm>
            <a:off x="5053860" y="6129380"/>
            <a:ext cx="1462400" cy="707886"/>
          </a:xfrm>
          <a:prstGeom prst="rect">
            <a:avLst/>
          </a:prstGeom>
          <a:noFill/>
        </p:spPr>
        <p:txBody>
          <a:bodyPr wrap="square" rtlCol="0">
            <a:spAutoFit/>
          </a:bodyPr>
          <a:lstStyle/>
          <a:p>
            <a:pPr algn="ctr"/>
            <a:r>
              <a:rPr lang="en-US" sz="2000" dirty="0" smtClean="0">
                <a:latin typeface="Arial"/>
                <a:cs typeface="Arial"/>
              </a:rPr>
              <a:t>1 – 3 times per week</a:t>
            </a:r>
            <a:endParaRPr lang="en-US" sz="2000" dirty="0">
              <a:latin typeface="Arial"/>
              <a:cs typeface="Arial"/>
            </a:endParaRPr>
          </a:p>
        </p:txBody>
      </p:sp>
      <p:sp>
        <p:nvSpPr>
          <p:cNvPr id="9" name="TextBox 8"/>
          <p:cNvSpPr txBox="1"/>
          <p:nvPr/>
        </p:nvSpPr>
        <p:spPr>
          <a:xfrm>
            <a:off x="7223023" y="6119581"/>
            <a:ext cx="1509434" cy="707886"/>
          </a:xfrm>
          <a:prstGeom prst="rect">
            <a:avLst/>
          </a:prstGeom>
          <a:noFill/>
        </p:spPr>
        <p:txBody>
          <a:bodyPr wrap="square" rtlCol="0">
            <a:spAutoFit/>
          </a:bodyPr>
          <a:lstStyle/>
          <a:p>
            <a:pPr algn="ctr"/>
            <a:r>
              <a:rPr lang="en-US" sz="2000" dirty="0" smtClean="0">
                <a:latin typeface="Arial"/>
                <a:cs typeface="Arial"/>
              </a:rPr>
              <a:t>Many times per week</a:t>
            </a:r>
            <a:endParaRPr lang="en-US" sz="2000" dirty="0">
              <a:latin typeface="Arial"/>
              <a:cs typeface="Arial"/>
            </a:endParaRPr>
          </a:p>
        </p:txBody>
      </p:sp>
      <p:pic>
        <p:nvPicPr>
          <p:cNvPr id="10" name="Picture 9" descr="DET_us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880" y="773773"/>
            <a:ext cx="7619347" cy="5471248"/>
          </a:xfrm>
          <a:prstGeom prst="rect">
            <a:avLst/>
          </a:prstGeom>
        </p:spPr>
      </p:pic>
      <p:sp>
        <p:nvSpPr>
          <p:cNvPr id="11" name="TextBox 10"/>
          <p:cNvSpPr txBox="1"/>
          <p:nvPr/>
        </p:nvSpPr>
        <p:spPr>
          <a:xfrm>
            <a:off x="1787253" y="240002"/>
            <a:ext cx="6380811" cy="830997"/>
          </a:xfrm>
          <a:prstGeom prst="rect">
            <a:avLst/>
          </a:prstGeom>
          <a:solidFill>
            <a:srgbClr val="FFFFFF"/>
          </a:solidFill>
        </p:spPr>
        <p:txBody>
          <a:bodyPr wrap="square" rtlCol="0">
            <a:spAutoFit/>
          </a:bodyPr>
          <a:lstStyle/>
          <a:p>
            <a:r>
              <a:rPr lang="en-US" sz="2400" dirty="0" smtClean="0">
                <a:latin typeface="Arial"/>
                <a:cs typeface="Arial"/>
              </a:rPr>
              <a:t>How often do teachers require students to complete computer based tasks in class? </a:t>
            </a:r>
            <a:endParaRPr lang="en-US" sz="2400" dirty="0">
              <a:latin typeface="Arial"/>
              <a:cs typeface="Arial"/>
            </a:endParaRPr>
          </a:p>
        </p:txBody>
      </p:sp>
      <p:sp>
        <p:nvSpPr>
          <p:cNvPr id="12" name="TextBox 11"/>
          <p:cNvSpPr txBox="1"/>
          <p:nvPr/>
        </p:nvSpPr>
        <p:spPr>
          <a:xfrm>
            <a:off x="5926159" y="1042220"/>
            <a:ext cx="3161011" cy="369332"/>
          </a:xfrm>
          <a:prstGeom prst="rect">
            <a:avLst/>
          </a:prstGeom>
          <a:solidFill>
            <a:schemeClr val="bg1"/>
          </a:solidFill>
        </p:spPr>
        <p:txBody>
          <a:bodyPr wrap="square" rtlCol="0">
            <a:spAutoFit/>
          </a:bodyPr>
          <a:lstStyle/>
          <a:p>
            <a:r>
              <a:rPr lang="en-US" i="1" dirty="0" smtClean="0">
                <a:solidFill>
                  <a:schemeClr val="bg1">
                    <a:lumMod val="65000"/>
                  </a:schemeClr>
                </a:solidFill>
                <a:latin typeface="Arial"/>
                <a:cs typeface="Arial"/>
              </a:rPr>
              <a:t>DER-NSW, 2010 data report</a:t>
            </a:r>
            <a:endParaRPr lang="en-US" i="1" dirty="0">
              <a:solidFill>
                <a:schemeClr val="bg1">
                  <a:lumMod val="65000"/>
                </a:schemeClr>
              </a:solidFill>
              <a:latin typeface="Arial"/>
              <a:cs typeface="Arial"/>
            </a:endParaRPr>
          </a:p>
        </p:txBody>
      </p:sp>
    </p:spTree>
    <p:extLst>
      <p:ext uri="{BB962C8B-B14F-4D97-AF65-F5344CB8AC3E}">
        <p14:creationId xmlns:p14="http://schemas.microsoft.com/office/powerpoint/2010/main" val="38089376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ch_Home_us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564" y="1505271"/>
            <a:ext cx="8926436" cy="4813732"/>
          </a:xfrm>
          <a:prstGeom prst="rect">
            <a:avLst/>
          </a:prstGeom>
        </p:spPr>
      </p:pic>
      <p:sp>
        <p:nvSpPr>
          <p:cNvPr id="6" name="TextBox 5"/>
          <p:cNvSpPr txBox="1"/>
          <p:nvPr/>
        </p:nvSpPr>
        <p:spPr>
          <a:xfrm>
            <a:off x="1081759" y="542683"/>
            <a:ext cx="7211727" cy="954107"/>
          </a:xfrm>
          <a:prstGeom prst="rect">
            <a:avLst/>
          </a:prstGeom>
          <a:noFill/>
        </p:spPr>
        <p:txBody>
          <a:bodyPr wrap="square" rtlCol="0">
            <a:spAutoFit/>
          </a:bodyPr>
          <a:lstStyle/>
          <a:p>
            <a:r>
              <a:rPr lang="en-US" sz="2800" dirty="0" smtClean="0">
                <a:solidFill>
                  <a:srgbClr val="000000"/>
                </a:solidFill>
                <a:effectLst>
                  <a:outerShdw blurRad="50800" dist="38100" dir="18900000" algn="bl" rotWithShape="0">
                    <a:prstClr val="black">
                      <a:alpha val="40000"/>
                    </a:prstClr>
                  </a:outerShdw>
                </a:effectLst>
                <a:latin typeface="Arial"/>
                <a:ea typeface="Lucida Grande"/>
                <a:cs typeface="Arial"/>
              </a:rPr>
              <a:t>% students </a:t>
            </a:r>
            <a:r>
              <a:rPr lang="en-US" sz="2800" dirty="0">
                <a:solidFill>
                  <a:srgbClr val="000000"/>
                </a:solidFill>
                <a:effectLst>
                  <a:outerShdw blurRad="50800" dist="38100" dir="18900000" algn="bl" rotWithShape="0">
                    <a:prstClr val="black">
                      <a:alpha val="40000"/>
                    </a:prstClr>
                  </a:outerShdw>
                </a:effectLst>
                <a:latin typeface="Arial"/>
                <a:ea typeface="Lucida Grande"/>
                <a:cs typeface="Arial"/>
              </a:rPr>
              <a:t>on average in OECD countries </a:t>
            </a:r>
            <a:r>
              <a:rPr lang="en-US" sz="2800" dirty="0" smtClean="0">
                <a:solidFill>
                  <a:srgbClr val="000000"/>
                </a:solidFill>
                <a:effectLst>
                  <a:outerShdw blurRad="50800" dist="38100" dir="18900000" algn="bl" rotWithShape="0">
                    <a:prstClr val="black">
                      <a:alpha val="40000"/>
                    </a:prstClr>
                  </a:outerShdw>
                </a:effectLst>
                <a:latin typeface="Arial"/>
                <a:ea typeface="Lucida Grande"/>
                <a:cs typeface="Arial"/>
              </a:rPr>
              <a:t>who use computers frequently</a:t>
            </a:r>
            <a:endParaRPr lang="en-US" sz="2800" dirty="0">
              <a:effectLst>
                <a:outerShdw blurRad="50800" dist="38100" dir="18900000" algn="bl" rotWithShape="0">
                  <a:prstClr val="black">
                    <a:alpha val="40000"/>
                  </a:prstClr>
                </a:outerShdw>
              </a:effectLst>
              <a:latin typeface="Arial"/>
              <a:cs typeface="Arial"/>
            </a:endParaRPr>
          </a:p>
        </p:txBody>
      </p:sp>
    </p:spTree>
    <p:extLst>
      <p:ext uri="{BB962C8B-B14F-4D97-AF65-F5344CB8AC3E}">
        <p14:creationId xmlns:p14="http://schemas.microsoft.com/office/powerpoint/2010/main" val="12215658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06957" y="2970275"/>
            <a:ext cx="5791021" cy="707886"/>
          </a:xfrm>
          <a:prstGeom prst="rect">
            <a:avLst/>
          </a:prstGeom>
          <a:noFill/>
        </p:spPr>
        <p:txBody>
          <a:bodyPr wrap="square" rtlCol="0">
            <a:spAutoFit/>
          </a:bodyPr>
          <a:lstStyle/>
          <a:p>
            <a:r>
              <a:rPr lang="en-US" sz="4000" dirty="0" smtClean="0">
                <a:latin typeface="Arial"/>
                <a:cs typeface="Arial"/>
              </a:rPr>
              <a:t>Rationale . . . . </a:t>
            </a:r>
            <a:endParaRPr lang="en-US" sz="4000" dirty="0">
              <a:latin typeface="Arial"/>
              <a:cs typeface="Arial"/>
            </a:endParaRPr>
          </a:p>
        </p:txBody>
      </p:sp>
    </p:spTree>
    <p:extLst>
      <p:ext uri="{BB962C8B-B14F-4D97-AF65-F5344CB8AC3E}">
        <p14:creationId xmlns:p14="http://schemas.microsoft.com/office/powerpoint/2010/main" val="41302791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AMR mod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820" y="775933"/>
            <a:ext cx="6497439" cy="5146487"/>
          </a:xfrm>
          <a:prstGeom prst="rect">
            <a:avLst/>
          </a:prstGeom>
        </p:spPr>
      </p:pic>
      <p:sp>
        <p:nvSpPr>
          <p:cNvPr id="7" name="Rectangle 6"/>
          <p:cNvSpPr/>
          <p:nvPr/>
        </p:nvSpPr>
        <p:spPr>
          <a:xfrm>
            <a:off x="1195293" y="6143010"/>
            <a:ext cx="7336119" cy="461665"/>
          </a:xfrm>
          <a:prstGeom prst="rect">
            <a:avLst/>
          </a:prstGeom>
        </p:spPr>
        <p:txBody>
          <a:bodyPr wrap="square">
            <a:spAutoFit/>
          </a:bodyPr>
          <a:lstStyle/>
          <a:p>
            <a:r>
              <a:rPr lang="en-US" sz="1200" dirty="0" err="1" smtClean="0">
                <a:latin typeface="Arial"/>
                <a:cs typeface="Arial"/>
              </a:rPr>
              <a:t>Puentedura</a:t>
            </a:r>
            <a:r>
              <a:rPr lang="en-US" sz="1200" dirty="0" smtClean="0">
                <a:latin typeface="Arial"/>
                <a:cs typeface="Arial"/>
              </a:rPr>
              <a:t>, R. (2010) SAMR and TPCK</a:t>
            </a:r>
            <a:r>
              <a:rPr lang="en-US" sz="1200" i="1" dirty="0" smtClean="0">
                <a:latin typeface="Arial"/>
                <a:cs typeface="Arial"/>
              </a:rPr>
              <a:t>: Intro to advanced practice</a:t>
            </a:r>
            <a:r>
              <a:rPr lang="en-US" sz="1200" dirty="0" smtClean="0">
                <a:latin typeface="Arial"/>
                <a:cs typeface="Arial"/>
              </a:rPr>
              <a:t>. Presentation notes retrieved Feb 23, 2012  from </a:t>
            </a:r>
            <a:r>
              <a:rPr lang="en-US" sz="1200" dirty="0" smtClean="0">
                <a:latin typeface="Arial"/>
                <a:cs typeface="Arial"/>
                <a:hlinkClick r:id="rId3"/>
              </a:rPr>
              <a:t>http://hippasus.com/resources/sweden2010/</a:t>
            </a:r>
            <a:r>
              <a:rPr lang="en-US" sz="1200" dirty="0" err="1" smtClean="0">
                <a:latin typeface="Arial"/>
                <a:cs typeface="Arial"/>
                <a:hlinkClick r:id="rId3"/>
              </a:rPr>
              <a:t>SAMR_TPCK_IntroToAdvancedPractice.pdf</a:t>
            </a:r>
            <a:endParaRPr lang="en-US" sz="1200" dirty="0">
              <a:latin typeface="Arial"/>
              <a:cs typeface="Arial"/>
            </a:endParaRPr>
          </a:p>
        </p:txBody>
      </p:sp>
      <p:sp>
        <p:nvSpPr>
          <p:cNvPr id="8" name="TextBox 7"/>
          <p:cNvSpPr txBox="1"/>
          <p:nvPr/>
        </p:nvSpPr>
        <p:spPr>
          <a:xfrm>
            <a:off x="888999" y="239058"/>
            <a:ext cx="7881472" cy="523220"/>
          </a:xfrm>
          <a:prstGeom prst="rect">
            <a:avLst/>
          </a:prstGeom>
          <a:noFill/>
        </p:spPr>
        <p:txBody>
          <a:bodyPr wrap="square" rtlCol="0">
            <a:spAutoFit/>
          </a:bodyPr>
          <a:lstStyle/>
          <a:p>
            <a:r>
              <a:rPr lang="en-US" sz="2800" b="1" dirty="0" smtClean="0">
                <a:effectLst>
                  <a:outerShdw blurRad="50800" dist="38100" dir="18900000" algn="bl" rotWithShape="0">
                    <a:prstClr val="black">
                      <a:alpha val="40000"/>
                    </a:prstClr>
                  </a:outerShdw>
                </a:effectLst>
                <a:latin typeface="Arial"/>
                <a:cs typeface="Arial"/>
              </a:rPr>
              <a:t>SAMR Model – Implementation of Technology</a:t>
            </a:r>
            <a:endParaRPr lang="en-US" sz="2800" b="1" dirty="0">
              <a:effectLst>
                <a:outerShdw blurRad="50800" dist="38100" dir="18900000" algn="bl" rotWithShape="0">
                  <a:prstClr val="black">
                    <a:alpha val="40000"/>
                  </a:prstClr>
                </a:outerShdw>
              </a:effectLst>
              <a:latin typeface="Arial"/>
              <a:cs typeface="Arial"/>
            </a:endParaRPr>
          </a:p>
        </p:txBody>
      </p:sp>
      <p:sp>
        <p:nvSpPr>
          <p:cNvPr id="2" name="TextBox 1"/>
          <p:cNvSpPr txBox="1"/>
          <p:nvPr/>
        </p:nvSpPr>
        <p:spPr>
          <a:xfrm>
            <a:off x="6435386" y="4749401"/>
            <a:ext cx="2649150" cy="1292662"/>
          </a:xfrm>
          <a:prstGeom prst="rect">
            <a:avLst/>
          </a:prstGeom>
          <a:noFill/>
        </p:spPr>
        <p:txBody>
          <a:bodyPr wrap="square" rtlCol="0">
            <a:spAutoFit/>
          </a:bodyPr>
          <a:lstStyle/>
          <a:p>
            <a:r>
              <a:rPr lang="en-US" sz="2000" dirty="0" smtClean="0">
                <a:latin typeface="Chalkduster"/>
                <a:cs typeface="Chalkduster"/>
              </a:rPr>
              <a:t>Links</a:t>
            </a:r>
          </a:p>
          <a:p>
            <a:pPr algn="ctr"/>
            <a:r>
              <a:rPr lang="en-US" sz="2000" dirty="0" smtClean="0">
                <a:latin typeface="Chalkduster"/>
                <a:cs typeface="Chalkduster"/>
              </a:rPr>
              <a:t>Worksheets</a:t>
            </a:r>
          </a:p>
          <a:p>
            <a:pPr algn="r"/>
            <a:r>
              <a:rPr lang="en-US" sz="2000" dirty="0" smtClean="0">
                <a:latin typeface="Chalkduster"/>
                <a:cs typeface="Chalkduster"/>
              </a:rPr>
              <a:t>Researching</a:t>
            </a:r>
          </a:p>
          <a:p>
            <a:endParaRPr lang="en-US" dirty="0"/>
          </a:p>
        </p:txBody>
      </p:sp>
      <p:sp>
        <p:nvSpPr>
          <p:cNvPr id="9" name="TextBox 8"/>
          <p:cNvSpPr txBox="1"/>
          <p:nvPr/>
        </p:nvSpPr>
        <p:spPr>
          <a:xfrm>
            <a:off x="6435386" y="3485817"/>
            <a:ext cx="2649150" cy="1015663"/>
          </a:xfrm>
          <a:prstGeom prst="rect">
            <a:avLst/>
          </a:prstGeom>
          <a:noFill/>
        </p:spPr>
        <p:txBody>
          <a:bodyPr wrap="square" rtlCol="0">
            <a:spAutoFit/>
          </a:bodyPr>
          <a:lstStyle/>
          <a:p>
            <a:r>
              <a:rPr lang="en-US" sz="2000" dirty="0" err="1" smtClean="0">
                <a:latin typeface="Chalkduster"/>
                <a:cs typeface="Chalkduster"/>
              </a:rPr>
              <a:t>Powerpoint</a:t>
            </a:r>
            <a:endParaRPr lang="en-US" sz="2000" dirty="0" smtClean="0">
              <a:latin typeface="Chalkduster"/>
              <a:cs typeface="Chalkduster"/>
            </a:endParaRPr>
          </a:p>
          <a:p>
            <a:pPr algn="ctr"/>
            <a:r>
              <a:rPr lang="en-US" sz="2000" dirty="0" smtClean="0">
                <a:latin typeface="Chalkduster"/>
                <a:cs typeface="Chalkduster"/>
              </a:rPr>
              <a:t>Interactive</a:t>
            </a:r>
          </a:p>
          <a:p>
            <a:pPr algn="r"/>
            <a:r>
              <a:rPr lang="en-US" sz="2000" dirty="0" smtClean="0">
                <a:latin typeface="Chalkduster"/>
                <a:cs typeface="Chalkduster"/>
              </a:rPr>
              <a:t>Hyperlink</a:t>
            </a:r>
          </a:p>
        </p:txBody>
      </p:sp>
      <p:sp>
        <p:nvSpPr>
          <p:cNvPr id="10" name="TextBox 9"/>
          <p:cNvSpPr txBox="1"/>
          <p:nvPr/>
        </p:nvSpPr>
        <p:spPr>
          <a:xfrm>
            <a:off x="6697031" y="2275082"/>
            <a:ext cx="2649150" cy="1015663"/>
          </a:xfrm>
          <a:prstGeom prst="rect">
            <a:avLst/>
          </a:prstGeom>
          <a:noFill/>
        </p:spPr>
        <p:txBody>
          <a:bodyPr wrap="square" rtlCol="0">
            <a:spAutoFit/>
          </a:bodyPr>
          <a:lstStyle/>
          <a:p>
            <a:r>
              <a:rPr lang="en-US" sz="2000" dirty="0" smtClean="0">
                <a:latin typeface="Chalkduster"/>
                <a:cs typeface="Chalkduster"/>
              </a:rPr>
              <a:t>2_D design</a:t>
            </a:r>
          </a:p>
          <a:p>
            <a:pPr algn="ctr"/>
            <a:r>
              <a:rPr lang="en-US" sz="2000" dirty="0" smtClean="0">
                <a:latin typeface="Chalkduster"/>
                <a:cs typeface="Chalkduster"/>
              </a:rPr>
              <a:t>Self-navigation</a:t>
            </a:r>
            <a:endParaRPr lang="en-US" dirty="0" smtClean="0"/>
          </a:p>
          <a:p>
            <a:pPr algn="ctr"/>
            <a:r>
              <a:rPr lang="en-US" sz="2000" dirty="0" smtClean="0">
                <a:latin typeface="Chalkduster"/>
                <a:cs typeface="Chalkduster"/>
              </a:rPr>
              <a:t>Multimedia</a:t>
            </a:r>
          </a:p>
        </p:txBody>
      </p:sp>
      <p:sp>
        <p:nvSpPr>
          <p:cNvPr id="11" name="TextBox 10"/>
          <p:cNvSpPr txBox="1"/>
          <p:nvPr/>
        </p:nvSpPr>
        <p:spPr>
          <a:xfrm>
            <a:off x="6662407" y="775933"/>
            <a:ext cx="2422129" cy="1600438"/>
          </a:xfrm>
          <a:prstGeom prst="rect">
            <a:avLst/>
          </a:prstGeom>
          <a:noFill/>
        </p:spPr>
        <p:txBody>
          <a:bodyPr wrap="square" rtlCol="0">
            <a:spAutoFit/>
          </a:bodyPr>
          <a:lstStyle/>
          <a:p>
            <a:r>
              <a:rPr lang="en-US" sz="2000" dirty="0" smtClean="0">
                <a:latin typeface="Chalkduster"/>
                <a:cs typeface="Chalkduster"/>
              </a:rPr>
              <a:t>Simulation</a:t>
            </a:r>
          </a:p>
          <a:p>
            <a:pPr algn="r"/>
            <a:r>
              <a:rPr lang="en-US" sz="2000" dirty="0" smtClean="0">
                <a:latin typeface="Chalkduster"/>
                <a:cs typeface="Chalkduster"/>
              </a:rPr>
              <a:t>Game-based</a:t>
            </a:r>
          </a:p>
          <a:p>
            <a:pPr algn="r"/>
            <a:r>
              <a:rPr lang="en-US" sz="2000" dirty="0" smtClean="0">
                <a:latin typeface="Chalkduster"/>
                <a:cs typeface="Chalkduster"/>
              </a:rPr>
              <a:t>3-D design</a:t>
            </a:r>
          </a:p>
          <a:p>
            <a:pPr algn="r"/>
            <a:r>
              <a:rPr lang="en-US" sz="2000" dirty="0" smtClean="0">
                <a:latin typeface="Chalkduster"/>
                <a:cs typeface="Chalkduster"/>
              </a:rPr>
              <a:t>adaptive</a:t>
            </a:r>
          </a:p>
          <a:p>
            <a:endParaRPr lang="en-US" dirty="0"/>
          </a:p>
        </p:txBody>
      </p:sp>
      <p:sp>
        <p:nvSpPr>
          <p:cNvPr id="3" name="Rounded Rectangle 2"/>
          <p:cNvSpPr/>
          <p:nvPr/>
        </p:nvSpPr>
        <p:spPr>
          <a:xfrm>
            <a:off x="888999" y="1046171"/>
            <a:ext cx="5119379" cy="983128"/>
          </a:xfrm>
          <a:prstGeom prst="roundRect">
            <a:avLst>
              <a:gd name="adj" fmla="val 50000"/>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902654" y="2299361"/>
            <a:ext cx="5119379" cy="983128"/>
          </a:xfrm>
          <a:prstGeom prst="roundRect">
            <a:avLst>
              <a:gd name="adj" fmla="val 50000"/>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888999" y="3518352"/>
            <a:ext cx="5119379" cy="983128"/>
          </a:xfrm>
          <a:prstGeom prst="roundRect">
            <a:avLst>
              <a:gd name="adj" fmla="val 50000"/>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888999" y="4749401"/>
            <a:ext cx="5119379" cy="983128"/>
          </a:xfrm>
          <a:prstGeom prst="roundRect">
            <a:avLst>
              <a:gd name="adj" fmla="val 50000"/>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78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xit" presetSubtype="0" fill="hold" grpId="1" nodeType="with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xit" presetSubtype="0" fill="hold" grpId="1" nodeType="with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xit" presetSubtype="0" fill="hold" grpId="1"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3" grpId="0" animBg="1"/>
      <p:bldP spid="12" grpId="0" animBg="1"/>
      <p:bldP spid="12" grpId="1" animBg="1"/>
      <p:bldP spid="13" grpId="0" animBg="1"/>
      <p:bldP spid="13" grpId="1" animBg="1"/>
      <p:bldP spid="14" grpId="0" animBg="1"/>
      <p:bldP spid="1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pps-in-sphere.png"/>
          <p:cNvPicPr>
            <a:picLocks noChangeAspect="1"/>
          </p:cNvPicPr>
          <p:nvPr/>
        </p:nvPicPr>
        <p:blipFill>
          <a:blip r:embed="rId2">
            <a:alphaModFix amt="74000"/>
            <a:extLst>
              <a:ext uri="{28A0092B-C50C-407E-A947-70E740481C1C}">
                <a14:useLocalDpi xmlns:a14="http://schemas.microsoft.com/office/drawing/2010/main" val="0"/>
              </a:ext>
            </a:extLst>
          </a:blip>
          <a:stretch>
            <a:fillRect/>
          </a:stretch>
        </p:blipFill>
        <p:spPr>
          <a:xfrm>
            <a:off x="3163759" y="714433"/>
            <a:ext cx="5789681" cy="5789681"/>
          </a:xfrm>
          <a:prstGeom prst="rect">
            <a:avLst/>
          </a:prstGeom>
          <a:effectLst>
            <a:outerShdw blurRad="76200" dir="13500000" sy="23000" kx="1200000" algn="br" rotWithShape="0">
              <a:prstClr val="black">
                <a:alpha val="20000"/>
              </a:prstClr>
            </a:outerShdw>
          </a:effectLst>
        </p:spPr>
      </p:pic>
      <p:sp>
        <p:nvSpPr>
          <p:cNvPr id="7" name="TextBox 6"/>
          <p:cNvSpPr txBox="1"/>
          <p:nvPr/>
        </p:nvSpPr>
        <p:spPr>
          <a:xfrm rot="20250548">
            <a:off x="406582" y="906360"/>
            <a:ext cx="4940636" cy="1015663"/>
          </a:xfrm>
          <a:prstGeom prst="rect">
            <a:avLst/>
          </a:prstGeom>
          <a:noFill/>
          <a:effectLst>
            <a:outerShdw blurRad="50800" dist="38100" dir="18900000" algn="bl" rotWithShape="0">
              <a:prstClr val="black">
                <a:alpha val="40000"/>
              </a:prstClr>
            </a:outerShdw>
          </a:effectLst>
        </p:spPr>
        <p:txBody>
          <a:bodyPr wrap="square" rtlCol="0">
            <a:spAutoFit/>
          </a:bodyPr>
          <a:lstStyle/>
          <a:p>
            <a:r>
              <a:rPr lang="en-US" sz="6000" dirty="0" smtClean="0">
                <a:latin typeface="Arial"/>
                <a:cs typeface="Arial"/>
              </a:rPr>
              <a:t>Effectiveness</a:t>
            </a:r>
            <a:endParaRPr lang="en-US" sz="6000" dirty="0">
              <a:latin typeface="Arial"/>
              <a:cs typeface="Arial"/>
            </a:endParaRPr>
          </a:p>
        </p:txBody>
      </p:sp>
    </p:spTree>
    <p:extLst>
      <p:ext uri="{BB962C8B-B14F-4D97-AF65-F5344CB8AC3E}">
        <p14:creationId xmlns:p14="http://schemas.microsoft.com/office/powerpoint/2010/main" val="19478073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253" y="1494118"/>
            <a:ext cx="2122713" cy="35769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12700" dist="12642" dir="7260017" algn="ctr" rotWithShape="0">
                    <a:srgbClr val="000000">
                      <a:alpha val="74998"/>
                    </a:srgbClr>
                  </a:outerShdw>
                </a:effectLst>
              </a14:hiddenEffects>
            </a:ext>
          </a:extLst>
        </p:spPr>
      </p:pic>
      <p:pic>
        <p:nvPicPr>
          <p:cNvPr id="5" name="Picture 4" descr="whiteboar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318" y="0"/>
            <a:ext cx="4241800" cy="4432300"/>
          </a:xfrm>
          <a:prstGeom prst="rect">
            <a:avLst/>
          </a:prstGeom>
        </p:spPr>
      </p:pic>
      <p:pic>
        <p:nvPicPr>
          <p:cNvPr id="7" name="Picture 6" descr="theMi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8906" y="4565129"/>
            <a:ext cx="3390153" cy="1656376"/>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6496671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676400" y="1044886"/>
            <a:ext cx="1447800" cy="707886"/>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sz="4000" b="1" dirty="0"/>
              <a:t>Liam</a:t>
            </a:r>
            <a:endParaRPr lang="en-US" sz="4000" dirty="0"/>
          </a:p>
        </p:txBody>
      </p:sp>
      <p:sp>
        <p:nvSpPr>
          <p:cNvPr id="13316" name="Text Box 4"/>
          <p:cNvSpPr txBox="1">
            <a:spLocks noChangeArrowheads="1"/>
          </p:cNvSpPr>
          <p:nvPr/>
        </p:nvSpPr>
        <p:spPr bwMode="auto">
          <a:xfrm>
            <a:off x="1752600" y="2519363"/>
            <a:ext cx="5943600" cy="32316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sz="2400" dirty="0"/>
              <a:t>Age: 			</a:t>
            </a:r>
            <a:r>
              <a:rPr lang="en-US" sz="2400" dirty="0" smtClean="0"/>
              <a:t>		</a:t>
            </a:r>
            <a:r>
              <a:rPr lang="en-US" sz="2400" dirty="0"/>
              <a:t>	Year 8</a:t>
            </a:r>
          </a:p>
          <a:p>
            <a:pPr>
              <a:spcBef>
                <a:spcPct val="50000"/>
              </a:spcBef>
            </a:pPr>
            <a:r>
              <a:rPr lang="en-US" sz="2400" dirty="0"/>
              <a:t>Reading:			</a:t>
            </a:r>
            <a:r>
              <a:rPr lang="en-US" sz="2400" dirty="0" smtClean="0"/>
              <a:t>		Year </a:t>
            </a:r>
            <a:r>
              <a:rPr lang="en-US" sz="2400" dirty="0"/>
              <a:t>3</a:t>
            </a:r>
          </a:p>
          <a:p>
            <a:pPr>
              <a:spcBef>
                <a:spcPct val="50000"/>
              </a:spcBef>
            </a:pPr>
            <a:r>
              <a:rPr lang="en-US" sz="2400" dirty="0"/>
              <a:t>Maths: 			</a:t>
            </a:r>
            <a:r>
              <a:rPr lang="en-US" sz="2400" dirty="0" smtClean="0"/>
              <a:t>		Year </a:t>
            </a:r>
            <a:r>
              <a:rPr lang="en-US" sz="2400" dirty="0"/>
              <a:t>4/5</a:t>
            </a:r>
          </a:p>
          <a:p>
            <a:pPr>
              <a:spcBef>
                <a:spcPct val="50000"/>
              </a:spcBef>
            </a:pPr>
            <a:r>
              <a:rPr lang="en-US" sz="2400" dirty="0"/>
              <a:t>Last known workplace:	Year 4</a:t>
            </a:r>
          </a:p>
          <a:p>
            <a:pPr>
              <a:spcBef>
                <a:spcPct val="50000"/>
              </a:spcBef>
            </a:pPr>
            <a:r>
              <a:rPr lang="en-US" sz="2400" dirty="0"/>
              <a:t>Interests:			</a:t>
            </a:r>
            <a:r>
              <a:rPr lang="en-US" sz="2400" dirty="0" smtClean="0"/>
              <a:t>		motorbikes</a:t>
            </a:r>
            <a:endParaRPr lang="en-US" sz="2400" dirty="0"/>
          </a:p>
          <a:p>
            <a:pPr>
              <a:spcBef>
                <a:spcPct val="50000"/>
              </a:spcBef>
            </a:pPr>
            <a:r>
              <a:rPr lang="en-US" sz="2400" dirty="0"/>
              <a:t>				</a:t>
            </a:r>
            <a:r>
              <a:rPr lang="en-US" sz="2400" dirty="0" smtClean="0"/>
              <a:t>			graffiti</a:t>
            </a:r>
            <a:endParaRPr lang="en-US" sz="2400" dirty="0"/>
          </a:p>
        </p:txBody>
      </p:sp>
      <p:pic>
        <p:nvPicPr>
          <p:cNvPr id="1332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14840"/>
            <a:ext cx="1265238" cy="2132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12700" dist="12642" dir="7260017" algn="ctr" rotWithShape="0">
                    <a:srgbClr val="000000">
                      <a:alpha val="74998"/>
                    </a:srgbClr>
                  </a:outerShdw>
                </a:effectLst>
              </a14:hiddenEffects>
            </a:ext>
          </a:extLst>
        </p:spPr>
      </p:pic>
    </p:spTree>
    <p:extLst>
      <p:ext uri="{BB962C8B-B14F-4D97-AF65-F5344CB8AC3E}">
        <p14:creationId xmlns:p14="http://schemas.microsoft.com/office/powerpoint/2010/main" val="2473277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9" name="Making_change_short.mov" descr="/users/CSC/Documents/Conferences/AASE Darwin Conference/Darwin Presentation/Making_change_short.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438400" y="152400"/>
            <a:ext cx="5108575" cy="6629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71040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431" fill="hold"/>
                                        <p:tgtEl>
                                          <p:spTgt spid="51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129"/>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5129"/>
                                        </p:tgtEl>
                                      </p:cBhvr>
                                    </p:cmd>
                                  </p:childTnLst>
                                </p:cTn>
                              </p:par>
                            </p:childTnLst>
                          </p:cTn>
                        </p:par>
                      </p:childTnLst>
                    </p:cTn>
                  </p:par>
                </p:childTnLst>
              </p:cTn>
              <p:nextCondLst>
                <p:cond evt="onClick" delay="0">
                  <p:tgtEl>
                    <p:spTgt spid="5129"/>
                  </p:tgtEl>
                </p:cond>
              </p:nextCondLst>
            </p:seq>
            <p:video>
              <p:cMediaNode>
                <p:cTn id="12" fill="hold" display="0">
                  <p:stCondLst>
                    <p:cond delay="indefinite"/>
                  </p:stCondLst>
                  <p:endCondLst>
                    <p:cond evt="onNext" delay="0">
                      <p:tgtEl>
                        <p:sldTgt/>
                      </p:tgtEl>
                    </p:cond>
                    <p:cond evt="onPrev" delay="0">
                      <p:tgtEl>
                        <p:sldTgt/>
                      </p:tgtEl>
                    </p:cond>
                  </p:endCondLst>
                </p:cTn>
                <p:tgtEl>
                  <p:spTgt spid="5129"/>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Text Box 7"/>
          <p:cNvSpPr txBox="1">
            <a:spLocks noChangeArrowheads="1"/>
          </p:cNvSpPr>
          <p:nvPr/>
        </p:nvSpPr>
        <p:spPr bwMode="auto">
          <a:xfrm>
            <a:off x="381000" y="1311275"/>
            <a:ext cx="53340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377825" indent="-377825">
              <a:defRPr sz="2400">
                <a:solidFill>
                  <a:schemeClr val="tx1"/>
                </a:solidFill>
                <a:latin typeface="Arial" charset="0"/>
                <a:ea typeface="ＭＳ Ｐゴシック" charset="0"/>
                <a:cs typeface="ＭＳ Ｐゴシック" charset="0"/>
              </a:defRPr>
            </a:lvl1pPr>
            <a:lvl2pPr marL="5683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FontTx/>
              <a:buBlip>
                <a:blip r:embed="rId3"/>
              </a:buBlip>
            </a:pPr>
            <a:r>
              <a:rPr lang="en-AU" dirty="0">
                <a:latin typeface="+mn-lt"/>
              </a:rPr>
              <a:t>He worked quickly through each example.</a:t>
            </a:r>
          </a:p>
        </p:txBody>
      </p:sp>
      <p:sp>
        <p:nvSpPr>
          <p:cNvPr id="9229" name="Rectangle 13"/>
          <p:cNvSpPr>
            <a:spLocks noChangeArrowheads="1"/>
          </p:cNvSpPr>
          <p:nvPr/>
        </p:nvSpPr>
        <p:spPr bwMode="auto">
          <a:xfrm>
            <a:off x="368168" y="4350816"/>
            <a:ext cx="4987925"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377825" indent="-377825">
              <a:buFontTx/>
              <a:buBlip>
                <a:blip r:embed="rId3"/>
              </a:buBlip>
            </a:pPr>
            <a:r>
              <a:rPr lang="en-AU" sz="2400" dirty="0">
                <a:solidFill>
                  <a:srgbClr val="000000"/>
                </a:solidFill>
              </a:rPr>
              <a:t>When finished he went back to do it again</a:t>
            </a:r>
            <a:r>
              <a:rPr lang="en-AU" sz="2400" dirty="0"/>
              <a:t>                  .</a:t>
            </a:r>
          </a:p>
        </p:txBody>
      </p:sp>
      <p:sp>
        <p:nvSpPr>
          <p:cNvPr id="9230" name="Rectangle 14"/>
          <p:cNvSpPr>
            <a:spLocks noChangeArrowheads="1"/>
          </p:cNvSpPr>
          <p:nvPr/>
        </p:nvSpPr>
        <p:spPr bwMode="auto">
          <a:xfrm>
            <a:off x="381000" y="3352800"/>
            <a:ext cx="53340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377825" indent="-377825">
              <a:buFontTx/>
              <a:buBlip>
                <a:blip r:embed="rId3"/>
              </a:buBlip>
            </a:pPr>
            <a:r>
              <a:rPr lang="en-AU" sz="2400" dirty="0"/>
              <a:t>When incorrect he immediately checked and re-did his answer.</a:t>
            </a:r>
          </a:p>
        </p:txBody>
      </p:sp>
      <p:sp>
        <p:nvSpPr>
          <p:cNvPr id="9231" name="Rectangle 15"/>
          <p:cNvSpPr>
            <a:spLocks noChangeArrowheads="1"/>
          </p:cNvSpPr>
          <p:nvPr/>
        </p:nvSpPr>
        <p:spPr bwMode="auto">
          <a:xfrm>
            <a:off x="381000" y="2301875"/>
            <a:ext cx="52578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377825" indent="-377825">
              <a:buFontTx/>
              <a:buBlip>
                <a:blip r:embed="rId3"/>
              </a:buBlip>
            </a:pPr>
            <a:r>
              <a:rPr lang="en-AU" sz="2400" dirty="0"/>
              <a:t>He did not stop when the red cross appeared.</a:t>
            </a:r>
          </a:p>
        </p:txBody>
      </p:sp>
      <p:sp>
        <p:nvSpPr>
          <p:cNvPr id="9233" name="Rectangle 17"/>
          <p:cNvSpPr>
            <a:spLocks noChangeArrowheads="1"/>
          </p:cNvSpPr>
          <p:nvPr/>
        </p:nvSpPr>
        <p:spPr bwMode="auto">
          <a:xfrm>
            <a:off x="381000" y="5360960"/>
            <a:ext cx="80772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r>
              <a:rPr lang="en-AU" sz="2400" i="1" dirty="0"/>
              <a:t>Liam repeated the exercise 3 times before being satisfied with his score</a:t>
            </a:r>
            <a:r>
              <a:rPr lang="en-AU" sz="2400" dirty="0"/>
              <a:t>.</a:t>
            </a:r>
          </a:p>
        </p:txBody>
      </p:sp>
      <p:pic>
        <p:nvPicPr>
          <p:cNvPr id="9235" name="Picture 19" descr="q9_sh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752600"/>
            <a:ext cx="2816225" cy="3598863"/>
          </a:xfrm>
          <a:prstGeom prst="rect">
            <a:avLst/>
          </a:prstGeom>
          <a:noFill/>
          <a:extLst>
            <a:ext uri="{909E8E84-426E-40dd-AFC4-6F175D3DCCD1}">
              <a14:hiddenFill xmlns="" xmlns:a14="http://schemas.microsoft.com/office/drawing/2010/main">
                <a:solidFill>
                  <a:srgbClr val="FFFFFF"/>
                </a:solidFill>
              </a14:hiddenFill>
            </a:ext>
          </a:extLst>
        </p:spPr>
      </p:pic>
      <p:pic>
        <p:nvPicPr>
          <p:cNvPr id="9236" name="Picture 20" descr="q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752600"/>
            <a:ext cx="2790825" cy="3598863"/>
          </a:xfrm>
          <a:prstGeom prst="rect">
            <a:avLst/>
          </a:prstGeom>
          <a:noFill/>
          <a:extLst>
            <a:ext uri="{909E8E84-426E-40dd-AFC4-6F175D3DCCD1}">
              <a14:hiddenFill xmlns="" xmlns:a14="http://schemas.microsoft.com/office/drawing/2010/main">
                <a:solidFill>
                  <a:srgbClr val="FFFFFF"/>
                </a:solidFill>
              </a14:hiddenFill>
            </a:ext>
          </a:extLst>
        </p:spPr>
      </p:pic>
      <p:pic>
        <p:nvPicPr>
          <p:cNvPr id="9237" name="Picture 21" descr="startover_sh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1752600"/>
            <a:ext cx="2781300" cy="3598863"/>
          </a:xfrm>
          <a:prstGeom prst="rect">
            <a:avLst/>
          </a:prstGeom>
          <a:noFill/>
          <a:extLst>
            <a:ext uri="{909E8E84-426E-40dd-AFC4-6F175D3DCCD1}">
              <a14:hiddenFill xmlns="" xmlns:a14="http://schemas.microsoft.com/office/drawing/2010/main">
                <a:solidFill>
                  <a:srgbClr val="FFFFFF"/>
                </a:solidFill>
              </a14:hiddenFill>
            </a:ext>
          </a:extLst>
        </p:spPr>
      </p:pic>
      <p:pic>
        <p:nvPicPr>
          <p:cNvPr id="9238" name="Picture 22" descr="finish_sh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1752600"/>
            <a:ext cx="2746375" cy="3598863"/>
          </a:xfrm>
          <a:prstGeom prst="rect">
            <a:avLst/>
          </a:prstGeom>
          <a:noFill/>
          <a:extLst>
            <a:ext uri="{909E8E84-426E-40dd-AFC4-6F175D3DCCD1}">
              <a14:hiddenFill xmlns="" xmlns:a14="http://schemas.microsoft.com/office/drawing/2010/main">
                <a:solidFill>
                  <a:srgbClr val="FFFFFF"/>
                </a:solidFill>
              </a14:hiddenFill>
            </a:ext>
          </a:extLst>
        </p:spPr>
      </p:pic>
      <p:sp>
        <p:nvSpPr>
          <p:cNvPr id="9239" name="Text Box 23"/>
          <p:cNvSpPr txBox="1">
            <a:spLocks noChangeArrowheads="1"/>
          </p:cNvSpPr>
          <p:nvPr/>
        </p:nvSpPr>
        <p:spPr bwMode="auto">
          <a:xfrm>
            <a:off x="2438400" y="501650"/>
            <a:ext cx="52578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AU" sz="3600" b="1"/>
              <a:t>Lessons from Liam</a:t>
            </a:r>
            <a:endParaRPr lang="en-AU"/>
          </a:p>
        </p:txBody>
      </p:sp>
      <p:sp>
        <p:nvSpPr>
          <p:cNvPr id="9243" name="Text Box 27"/>
          <p:cNvSpPr txBox="1">
            <a:spLocks noChangeArrowheads="1"/>
          </p:cNvSpPr>
          <p:nvPr/>
        </p:nvSpPr>
        <p:spPr bwMode="auto">
          <a:xfrm>
            <a:off x="1709252" y="4702175"/>
            <a:ext cx="274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AU" sz="2400" dirty="0"/>
              <a:t>and again</a:t>
            </a:r>
          </a:p>
        </p:txBody>
      </p:sp>
      <p:pic>
        <p:nvPicPr>
          <p:cNvPr id="15" name="Picture 9" descr="lightbulb">
            <a:hlinkClick r:id="" action="ppaction://noaction"/>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80506">
            <a:off x="8078871" y="5964452"/>
            <a:ext cx="758658" cy="835741"/>
          </a:xfrm>
          <a:prstGeom prst="rect">
            <a:avLst/>
          </a:prstGeom>
          <a:solidFill>
            <a:schemeClr val="bg1"/>
          </a:solidFill>
          <a:extLst/>
        </p:spPr>
      </p:pic>
    </p:spTree>
    <p:extLst>
      <p:ext uri="{BB962C8B-B14F-4D97-AF65-F5344CB8AC3E}">
        <p14:creationId xmlns:p14="http://schemas.microsoft.com/office/powerpoint/2010/main" val="3474118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fade">
                                      <p:cBhvr>
                                        <p:cTn id="7" dur="1000"/>
                                        <p:tgtEl>
                                          <p:spTgt spid="9223"/>
                                        </p:tgtEl>
                                      </p:cBhvr>
                                    </p:animEffect>
                                  </p:childTnLst>
                                </p:cTn>
                              </p:par>
                              <p:par>
                                <p:cTn id="8" presetID="10" presetClass="entr" presetSubtype="0" fill="hold" nodeType="withEffect">
                                  <p:stCondLst>
                                    <p:cond delay="0"/>
                                  </p:stCondLst>
                                  <p:childTnLst>
                                    <p:set>
                                      <p:cBhvr>
                                        <p:cTn id="9" dur="1" fill="hold">
                                          <p:stCondLst>
                                            <p:cond delay="0"/>
                                          </p:stCondLst>
                                        </p:cTn>
                                        <p:tgtEl>
                                          <p:spTgt spid="9237"/>
                                        </p:tgtEl>
                                        <p:attrNameLst>
                                          <p:attrName>style.visibility</p:attrName>
                                        </p:attrNameLst>
                                      </p:cBhvr>
                                      <p:to>
                                        <p:strVal val="visible"/>
                                      </p:to>
                                    </p:set>
                                    <p:animEffect transition="in" filter="fade">
                                      <p:cBhvr>
                                        <p:cTn id="10" dur="1000"/>
                                        <p:tgtEl>
                                          <p:spTgt spid="92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231"/>
                                        </p:tgtEl>
                                        <p:attrNameLst>
                                          <p:attrName>style.visibility</p:attrName>
                                        </p:attrNameLst>
                                      </p:cBhvr>
                                      <p:to>
                                        <p:strVal val="visible"/>
                                      </p:to>
                                    </p:set>
                                    <p:animEffect transition="in" filter="fade">
                                      <p:cBhvr>
                                        <p:cTn id="15" dur="1000"/>
                                        <p:tgtEl>
                                          <p:spTgt spid="9231"/>
                                        </p:tgtEl>
                                      </p:cBhvr>
                                    </p:animEffect>
                                  </p:childTnLst>
                                </p:cTn>
                              </p:par>
                              <p:par>
                                <p:cTn id="16" presetID="10" presetClass="entr" presetSubtype="0" fill="hold" nodeType="withEffect">
                                  <p:stCondLst>
                                    <p:cond delay="0"/>
                                  </p:stCondLst>
                                  <p:childTnLst>
                                    <p:set>
                                      <p:cBhvr>
                                        <p:cTn id="17" dur="1" fill="hold">
                                          <p:stCondLst>
                                            <p:cond delay="0"/>
                                          </p:stCondLst>
                                        </p:cTn>
                                        <p:tgtEl>
                                          <p:spTgt spid="9235"/>
                                        </p:tgtEl>
                                        <p:attrNameLst>
                                          <p:attrName>style.visibility</p:attrName>
                                        </p:attrNameLst>
                                      </p:cBhvr>
                                      <p:to>
                                        <p:strVal val="visible"/>
                                      </p:to>
                                    </p:set>
                                    <p:animEffect transition="in" filter="fade">
                                      <p:cBhvr>
                                        <p:cTn id="18" dur="1000"/>
                                        <p:tgtEl>
                                          <p:spTgt spid="9235"/>
                                        </p:tgtEl>
                                      </p:cBhvr>
                                    </p:animEffect>
                                  </p:childTnLst>
                                </p:cTn>
                              </p:par>
                              <p:par>
                                <p:cTn id="19" presetID="10" presetClass="exit" presetSubtype="0" fill="hold" nodeType="withEffect">
                                  <p:stCondLst>
                                    <p:cond delay="0"/>
                                  </p:stCondLst>
                                  <p:childTnLst>
                                    <p:animEffect transition="out" filter="fade">
                                      <p:cBhvr>
                                        <p:cTn id="20" dur="1000"/>
                                        <p:tgtEl>
                                          <p:spTgt spid="9237"/>
                                        </p:tgtEl>
                                      </p:cBhvr>
                                    </p:animEffect>
                                    <p:set>
                                      <p:cBhvr>
                                        <p:cTn id="21" dur="1" fill="hold">
                                          <p:stCondLst>
                                            <p:cond delay="999"/>
                                          </p:stCondLst>
                                        </p:cTn>
                                        <p:tgtEl>
                                          <p:spTgt spid="9237"/>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230"/>
                                        </p:tgtEl>
                                        <p:attrNameLst>
                                          <p:attrName>style.visibility</p:attrName>
                                        </p:attrNameLst>
                                      </p:cBhvr>
                                      <p:to>
                                        <p:strVal val="visible"/>
                                      </p:to>
                                    </p:set>
                                    <p:animEffect transition="in" filter="fade">
                                      <p:cBhvr>
                                        <p:cTn id="26" dur="2000"/>
                                        <p:tgtEl>
                                          <p:spTgt spid="9230"/>
                                        </p:tgtEl>
                                      </p:cBhvr>
                                    </p:animEffect>
                                  </p:childTnLst>
                                </p:cTn>
                              </p:par>
                              <p:par>
                                <p:cTn id="27" presetID="10" presetClass="entr" presetSubtype="0" fill="hold" nodeType="withEffect">
                                  <p:stCondLst>
                                    <p:cond delay="0"/>
                                  </p:stCondLst>
                                  <p:childTnLst>
                                    <p:set>
                                      <p:cBhvr>
                                        <p:cTn id="28" dur="1" fill="hold">
                                          <p:stCondLst>
                                            <p:cond delay="0"/>
                                          </p:stCondLst>
                                        </p:cTn>
                                        <p:tgtEl>
                                          <p:spTgt spid="9236"/>
                                        </p:tgtEl>
                                        <p:attrNameLst>
                                          <p:attrName>style.visibility</p:attrName>
                                        </p:attrNameLst>
                                      </p:cBhvr>
                                      <p:to>
                                        <p:strVal val="visible"/>
                                      </p:to>
                                    </p:set>
                                    <p:animEffect transition="in" filter="fade">
                                      <p:cBhvr>
                                        <p:cTn id="29" dur="1000"/>
                                        <p:tgtEl>
                                          <p:spTgt spid="9236"/>
                                        </p:tgtEl>
                                      </p:cBhvr>
                                    </p:animEffect>
                                  </p:childTnLst>
                                </p:cTn>
                              </p:par>
                              <p:par>
                                <p:cTn id="30" presetID="10" presetClass="exit" presetSubtype="0" fill="hold" nodeType="withEffect">
                                  <p:stCondLst>
                                    <p:cond delay="0"/>
                                  </p:stCondLst>
                                  <p:childTnLst>
                                    <p:animEffect transition="out" filter="fade">
                                      <p:cBhvr>
                                        <p:cTn id="31" dur="1000"/>
                                        <p:tgtEl>
                                          <p:spTgt spid="9235"/>
                                        </p:tgtEl>
                                      </p:cBhvr>
                                    </p:animEffect>
                                    <p:set>
                                      <p:cBhvr>
                                        <p:cTn id="32" dur="1" fill="hold">
                                          <p:stCondLst>
                                            <p:cond delay="999"/>
                                          </p:stCondLst>
                                        </p:cTn>
                                        <p:tgtEl>
                                          <p:spTgt spid="9235"/>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9238"/>
                                        </p:tgtEl>
                                        <p:attrNameLst>
                                          <p:attrName>style.visibility</p:attrName>
                                        </p:attrNameLst>
                                      </p:cBhvr>
                                      <p:to>
                                        <p:strVal val="visible"/>
                                      </p:to>
                                    </p:set>
                                    <p:animEffect transition="in" filter="fade">
                                      <p:cBhvr>
                                        <p:cTn id="35" dur="1000"/>
                                        <p:tgtEl>
                                          <p:spTgt spid="923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229"/>
                                        </p:tgtEl>
                                        <p:attrNameLst>
                                          <p:attrName>style.visibility</p:attrName>
                                        </p:attrNameLst>
                                      </p:cBhvr>
                                      <p:to>
                                        <p:strVal val="visible"/>
                                      </p:to>
                                    </p:set>
                                    <p:animEffect transition="in" filter="fade">
                                      <p:cBhvr>
                                        <p:cTn id="40" dur="500"/>
                                        <p:tgtEl>
                                          <p:spTgt spid="9229"/>
                                        </p:tgtEl>
                                      </p:cBhvr>
                                    </p:animEffect>
                                  </p:childTnLst>
                                </p:cTn>
                              </p:par>
                              <p:par>
                                <p:cTn id="41" presetID="10" presetClass="exit" presetSubtype="0" fill="hold" nodeType="withEffect">
                                  <p:stCondLst>
                                    <p:cond delay="0"/>
                                  </p:stCondLst>
                                  <p:childTnLst>
                                    <p:animEffect transition="out" filter="fade">
                                      <p:cBhvr>
                                        <p:cTn id="42" dur="1000"/>
                                        <p:tgtEl>
                                          <p:spTgt spid="9236"/>
                                        </p:tgtEl>
                                      </p:cBhvr>
                                    </p:animEffect>
                                    <p:set>
                                      <p:cBhvr>
                                        <p:cTn id="43" dur="1" fill="hold">
                                          <p:stCondLst>
                                            <p:cond delay="999"/>
                                          </p:stCondLst>
                                        </p:cTn>
                                        <p:tgtEl>
                                          <p:spTgt spid="923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243"/>
                                        </p:tgtEl>
                                        <p:attrNameLst>
                                          <p:attrName>style.visibility</p:attrName>
                                        </p:attrNameLst>
                                      </p:cBhvr>
                                      <p:to>
                                        <p:strVal val="visible"/>
                                      </p:to>
                                    </p:set>
                                    <p:animEffect transition="in" filter="fade">
                                      <p:cBhvr>
                                        <p:cTn id="48" dur="1000"/>
                                        <p:tgtEl>
                                          <p:spTgt spid="924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233"/>
                                        </p:tgtEl>
                                        <p:attrNameLst>
                                          <p:attrName>style.visibility</p:attrName>
                                        </p:attrNameLst>
                                      </p:cBhvr>
                                      <p:to>
                                        <p:strVal val="visible"/>
                                      </p:to>
                                    </p:set>
                                    <p:animEffect transition="in" filter="fade">
                                      <p:cBhvr>
                                        <p:cTn id="53" dur="2000"/>
                                        <p:tgtEl>
                                          <p:spTgt spid="9233"/>
                                        </p:tgtEl>
                                      </p:cBhvr>
                                    </p:animEffect>
                                  </p:childTnLst>
                                </p:cTn>
                              </p:par>
                              <p:par>
                                <p:cTn id="54" presetID="10" presetClass="entr" presetSubtype="0" fill="hold" nodeType="withEffect">
                                  <p:stCondLst>
                                    <p:cond delay="0"/>
                                  </p:stCondLst>
                                  <p:childTnLst>
                                    <p:set>
                                      <p:cBhvr>
                                        <p:cTn id="55" dur="1" fill="hold">
                                          <p:stCondLst>
                                            <p:cond delay="0"/>
                                          </p:stCondLst>
                                        </p:cTn>
                                        <p:tgtEl>
                                          <p:spTgt spid="9237"/>
                                        </p:tgtEl>
                                        <p:attrNameLst>
                                          <p:attrName>style.visibility</p:attrName>
                                        </p:attrNameLst>
                                      </p:cBhvr>
                                      <p:to>
                                        <p:strVal val="visible"/>
                                      </p:to>
                                    </p:set>
                                    <p:animEffect transition="in" filter="fade">
                                      <p:cBhvr>
                                        <p:cTn id="56" dur="1000"/>
                                        <p:tgtEl>
                                          <p:spTgt spid="9237"/>
                                        </p:tgtEl>
                                      </p:cBhvr>
                                    </p:animEffect>
                                  </p:childTnLst>
                                </p:cTn>
                              </p:par>
                              <p:par>
                                <p:cTn id="57" presetID="10" presetClass="exit" presetSubtype="0" fill="hold" nodeType="withEffect">
                                  <p:stCondLst>
                                    <p:cond delay="0"/>
                                  </p:stCondLst>
                                  <p:childTnLst>
                                    <p:animEffect transition="out" filter="fade">
                                      <p:cBhvr>
                                        <p:cTn id="58" dur="1000"/>
                                        <p:tgtEl>
                                          <p:spTgt spid="9238"/>
                                        </p:tgtEl>
                                      </p:cBhvr>
                                    </p:animEffect>
                                    <p:set>
                                      <p:cBhvr>
                                        <p:cTn id="59" dur="1" fill="hold">
                                          <p:stCondLst>
                                            <p:cond delay="999"/>
                                          </p:stCondLst>
                                        </p:cTn>
                                        <p:tgtEl>
                                          <p:spTgt spid="92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P spid="9229" grpId="0"/>
      <p:bldP spid="9230" grpId="0"/>
      <p:bldP spid="9231" grpId="0"/>
      <p:bldP spid="9233" grpId="0"/>
      <p:bldP spid="924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0661" y="2177323"/>
            <a:ext cx="7529519" cy="1508105"/>
          </a:xfrm>
          <a:prstGeom prst="rect">
            <a:avLst/>
          </a:prstGeom>
          <a:noFill/>
        </p:spPr>
        <p:txBody>
          <a:bodyPr wrap="square" rtlCol="0">
            <a:spAutoFit/>
          </a:bodyPr>
          <a:lstStyle/>
          <a:p>
            <a:r>
              <a:rPr lang="en-US" sz="2400" dirty="0" smtClean="0">
                <a:latin typeface="Arial"/>
                <a:cs typeface="Arial"/>
              </a:rPr>
              <a:t>So what is going on . . . . ?</a:t>
            </a:r>
          </a:p>
          <a:p>
            <a:endParaRPr lang="en-US" sz="2400" dirty="0">
              <a:latin typeface="Arial"/>
              <a:cs typeface="Arial"/>
            </a:endParaRPr>
          </a:p>
          <a:p>
            <a:pPr>
              <a:lnSpc>
                <a:spcPct val="200000"/>
              </a:lnSpc>
            </a:pPr>
            <a:r>
              <a:rPr lang="en-US" sz="2400" dirty="0" smtClean="0">
                <a:latin typeface="Arial"/>
                <a:cs typeface="Arial"/>
              </a:rPr>
              <a:t>How is the technology engaging this student . . . . ? </a:t>
            </a:r>
          </a:p>
        </p:txBody>
      </p:sp>
    </p:spTree>
    <p:extLst>
      <p:ext uri="{BB962C8B-B14F-4D97-AF65-F5344CB8AC3E}">
        <p14:creationId xmlns:p14="http://schemas.microsoft.com/office/powerpoint/2010/main" val="2312134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pps-in-sphere.png"/>
          <p:cNvPicPr>
            <a:picLocks noChangeAspect="1"/>
          </p:cNvPicPr>
          <p:nvPr/>
        </p:nvPicPr>
        <p:blipFill>
          <a:blip r:embed="rId2">
            <a:alphaModFix amt="74000"/>
            <a:extLst>
              <a:ext uri="{28A0092B-C50C-407E-A947-70E740481C1C}">
                <a14:useLocalDpi xmlns:a14="http://schemas.microsoft.com/office/drawing/2010/main" val="0"/>
              </a:ext>
            </a:extLst>
          </a:blip>
          <a:stretch>
            <a:fillRect/>
          </a:stretch>
        </p:blipFill>
        <p:spPr>
          <a:xfrm>
            <a:off x="3163759" y="714433"/>
            <a:ext cx="5789681" cy="5789681"/>
          </a:xfrm>
          <a:prstGeom prst="rect">
            <a:avLst/>
          </a:prstGeom>
          <a:effectLst>
            <a:outerShdw blurRad="76200" dir="13500000" sy="23000" kx="1200000" algn="br" rotWithShape="0">
              <a:prstClr val="black">
                <a:alpha val="20000"/>
              </a:prstClr>
            </a:outerShdw>
          </a:effectLst>
        </p:spPr>
      </p:pic>
      <p:sp>
        <p:nvSpPr>
          <p:cNvPr id="7" name="TextBox 6"/>
          <p:cNvSpPr txBox="1"/>
          <p:nvPr/>
        </p:nvSpPr>
        <p:spPr>
          <a:xfrm rot="20250548">
            <a:off x="63542" y="918188"/>
            <a:ext cx="6654453" cy="1015663"/>
          </a:xfrm>
          <a:prstGeom prst="rect">
            <a:avLst/>
          </a:prstGeom>
          <a:noFill/>
          <a:effectLst>
            <a:outerShdw blurRad="50800" dist="38100" dir="18900000" algn="bl" rotWithShape="0">
              <a:prstClr val="black">
                <a:alpha val="40000"/>
              </a:prstClr>
            </a:outerShdw>
          </a:effectLst>
        </p:spPr>
        <p:txBody>
          <a:bodyPr wrap="square" rtlCol="0">
            <a:spAutoFit/>
          </a:bodyPr>
          <a:lstStyle/>
          <a:p>
            <a:r>
              <a:rPr lang="en-US" sz="6000" dirty="0" smtClean="0">
                <a:latin typeface="Arial"/>
                <a:cs typeface="Arial"/>
              </a:rPr>
              <a:t>How does it work?</a:t>
            </a:r>
            <a:endParaRPr lang="en-US" sz="6000" dirty="0">
              <a:latin typeface="Arial"/>
              <a:cs typeface="Arial"/>
            </a:endParaRPr>
          </a:p>
        </p:txBody>
      </p:sp>
    </p:spTree>
    <p:extLst>
      <p:ext uri="{BB962C8B-B14F-4D97-AF65-F5344CB8AC3E}">
        <p14:creationId xmlns:p14="http://schemas.microsoft.com/office/powerpoint/2010/main" val="10633760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95735" y="2338924"/>
            <a:ext cx="3250401" cy="553998"/>
          </a:xfrm>
          <a:prstGeom prst="rect">
            <a:avLst/>
          </a:prstGeom>
          <a:noFill/>
        </p:spPr>
        <p:txBody>
          <a:bodyPr wrap="square" rtlCol="0">
            <a:spAutoFit/>
          </a:bodyPr>
          <a:lstStyle/>
          <a:p>
            <a:pPr marL="342900" lvl="0" indent="-342900">
              <a:lnSpc>
                <a:spcPct val="130000"/>
              </a:lnSpc>
              <a:buFont typeface="Arial"/>
              <a:buChar char="•"/>
            </a:pPr>
            <a:r>
              <a:rPr lang="en-AU" sz="2400" dirty="0" smtClean="0"/>
              <a:t>learning outcomes</a:t>
            </a:r>
          </a:p>
        </p:txBody>
      </p:sp>
      <p:sp>
        <p:nvSpPr>
          <p:cNvPr id="11" name="TextBox 10"/>
          <p:cNvSpPr txBox="1"/>
          <p:nvPr/>
        </p:nvSpPr>
        <p:spPr>
          <a:xfrm>
            <a:off x="2075453" y="298127"/>
            <a:ext cx="6458689" cy="584776"/>
          </a:xfrm>
          <a:prstGeom prst="rect">
            <a:avLst/>
          </a:prstGeom>
          <a:noFill/>
        </p:spPr>
        <p:txBody>
          <a:bodyPr wrap="square" rtlCol="0">
            <a:spAutoFit/>
          </a:bodyPr>
          <a:lstStyle/>
          <a:p>
            <a:r>
              <a:rPr lang="en-US" sz="3200" dirty="0" smtClean="0"/>
              <a:t>Research on technology and learning</a:t>
            </a:r>
            <a:endParaRPr lang="en-US" sz="3200" dirty="0"/>
          </a:p>
        </p:txBody>
      </p:sp>
      <p:sp>
        <p:nvSpPr>
          <p:cNvPr id="12" name="TextBox 11"/>
          <p:cNvSpPr txBox="1"/>
          <p:nvPr/>
        </p:nvSpPr>
        <p:spPr>
          <a:xfrm>
            <a:off x="2416248" y="1260295"/>
            <a:ext cx="5117000" cy="584776"/>
          </a:xfrm>
          <a:prstGeom prst="rect">
            <a:avLst/>
          </a:prstGeom>
          <a:noFill/>
        </p:spPr>
        <p:txBody>
          <a:bodyPr wrap="square" rtlCol="0">
            <a:spAutoFit/>
          </a:bodyPr>
          <a:lstStyle/>
          <a:p>
            <a:pPr algn="ctr"/>
            <a:r>
              <a:rPr lang="en-US" sz="3200" dirty="0" smtClean="0">
                <a:effectLst>
                  <a:outerShdw blurRad="50800" dist="38100" dir="18900000" algn="bl" rotWithShape="0">
                    <a:prstClr val="black">
                      <a:alpha val="40000"/>
                    </a:prstClr>
                  </a:outerShdw>
                </a:effectLst>
              </a:rPr>
              <a:t>Areas of improvement</a:t>
            </a:r>
            <a:endParaRPr lang="en-US" sz="3200" dirty="0" smtClean="0"/>
          </a:p>
        </p:txBody>
      </p:sp>
      <p:pic>
        <p:nvPicPr>
          <p:cNvPr id="7" name="Picture 6" descr="technolog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22973">
            <a:off x="178445" y="209134"/>
            <a:ext cx="1900913" cy="1347536"/>
          </a:xfrm>
          <a:prstGeom prst="rect">
            <a:avLst/>
          </a:prstGeom>
        </p:spPr>
      </p:pic>
      <p:sp>
        <p:nvSpPr>
          <p:cNvPr id="8" name="TextBox 7"/>
          <p:cNvSpPr txBox="1"/>
          <p:nvPr/>
        </p:nvSpPr>
        <p:spPr>
          <a:xfrm>
            <a:off x="4569095" y="2027582"/>
            <a:ext cx="3577835" cy="1477328"/>
          </a:xfrm>
          <a:prstGeom prst="rect">
            <a:avLst/>
          </a:prstGeom>
          <a:solidFill>
            <a:srgbClr val="FFFF00"/>
          </a:solidFill>
          <a:ln>
            <a:solidFill>
              <a:schemeClr val="tx1"/>
            </a:solidFill>
          </a:ln>
          <a:effectLst>
            <a:innerShdw blurRad="63500" dist="50800" dir="13500000">
              <a:prstClr val="black">
                <a:alpha val="50000"/>
              </a:prstClr>
            </a:innerShdw>
          </a:effectLst>
        </p:spPr>
        <p:txBody>
          <a:bodyPr wrap="square" rtlCol="0">
            <a:spAutoFit/>
          </a:bodyPr>
          <a:lstStyle/>
          <a:p>
            <a:r>
              <a:rPr lang="en-AU" dirty="0" err="1"/>
              <a:t>Carnoy</a:t>
            </a:r>
            <a:r>
              <a:rPr lang="en-AU" dirty="0"/>
              <a:t>, Daley &amp; Loop, 1986; </a:t>
            </a:r>
            <a:endParaRPr lang="en-AU" dirty="0" smtClean="0"/>
          </a:p>
          <a:p>
            <a:r>
              <a:rPr lang="en-AU" dirty="0" smtClean="0"/>
              <a:t>Taylor </a:t>
            </a:r>
            <a:r>
              <a:rPr lang="en-AU" i="1" dirty="0"/>
              <a:t>et al</a:t>
            </a:r>
            <a:r>
              <a:rPr lang="en-AU" dirty="0"/>
              <a:t>., 2007; </a:t>
            </a:r>
            <a:endParaRPr lang="en-AU" dirty="0" smtClean="0"/>
          </a:p>
          <a:p>
            <a:r>
              <a:rPr lang="en-AU" dirty="0" smtClean="0"/>
              <a:t>Chandra </a:t>
            </a:r>
            <a:r>
              <a:rPr lang="en-AU" dirty="0"/>
              <a:t>&amp; Lloyd, 2008; </a:t>
            </a:r>
            <a:endParaRPr lang="en-AU" dirty="0" smtClean="0"/>
          </a:p>
          <a:p>
            <a:r>
              <a:rPr lang="en-AU" dirty="0" smtClean="0"/>
              <a:t>Underwood </a:t>
            </a:r>
            <a:r>
              <a:rPr lang="en-AU" i="1" dirty="0"/>
              <a:t>et al</a:t>
            </a:r>
            <a:r>
              <a:rPr lang="en-AU" dirty="0"/>
              <a:t>., 2008; 2009a; </a:t>
            </a:r>
            <a:endParaRPr lang="en-AU" dirty="0" smtClean="0"/>
          </a:p>
          <a:p>
            <a:r>
              <a:rPr lang="en-AU" dirty="0" smtClean="0"/>
              <a:t>U.S</a:t>
            </a:r>
            <a:r>
              <a:rPr lang="en-AU" dirty="0"/>
              <a:t>. Department of Education, 2009 </a:t>
            </a:r>
            <a:endParaRPr lang="en-US" dirty="0"/>
          </a:p>
        </p:txBody>
      </p:sp>
      <p:sp>
        <p:nvSpPr>
          <p:cNvPr id="13" name="TextBox 12"/>
          <p:cNvSpPr txBox="1"/>
          <p:nvPr/>
        </p:nvSpPr>
        <p:spPr>
          <a:xfrm>
            <a:off x="5109865" y="2758351"/>
            <a:ext cx="3577835" cy="2031325"/>
          </a:xfrm>
          <a:prstGeom prst="rect">
            <a:avLst/>
          </a:prstGeom>
          <a:solidFill>
            <a:srgbClr val="FFFF00"/>
          </a:solidFill>
          <a:ln>
            <a:solidFill>
              <a:srgbClr val="000000"/>
            </a:solidFill>
          </a:ln>
          <a:effectLst>
            <a:innerShdw blurRad="63500" dist="50800" dir="13500000">
              <a:prstClr val="black">
                <a:alpha val="50000"/>
              </a:prstClr>
            </a:innerShdw>
          </a:effectLst>
        </p:spPr>
        <p:txBody>
          <a:bodyPr wrap="square" rtlCol="0">
            <a:spAutoFit/>
          </a:bodyPr>
          <a:lstStyle/>
          <a:p>
            <a:r>
              <a:rPr lang="en-AU" dirty="0" err="1"/>
              <a:t>Passey</a:t>
            </a:r>
            <a:r>
              <a:rPr lang="en-AU" dirty="0"/>
              <a:t> et </a:t>
            </a:r>
            <a:r>
              <a:rPr lang="en-AU" dirty="0" smtClean="0"/>
              <a:t>al, 2004 ;</a:t>
            </a:r>
          </a:p>
          <a:p>
            <a:r>
              <a:rPr lang="en-AU" dirty="0" err="1" smtClean="0"/>
              <a:t>Kulik</a:t>
            </a:r>
            <a:r>
              <a:rPr lang="en-AU" dirty="0" smtClean="0"/>
              <a:t>, 2003</a:t>
            </a:r>
            <a:r>
              <a:rPr lang="en-AU" dirty="0"/>
              <a:t>;</a:t>
            </a:r>
            <a:endParaRPr lang="en-AU" dirty="0" smtClean="0"/>
          </a:p>
          <a:p>
            <a:r>
              <a:rPr lang="en-AU" dirty="0"/>
              <a:t>Harrison et al, </a:t>
            </a:r>
            <a:r>
              <a:rPr lang="en-AU" dirty="0" smtClean="0"/>
              <a:t>2002:</a:t>
            </a:r>
          </a:p>
          <a:p>
            <a:r>
              <a:rPr lang="en-AU" dirty="0" err="1"/>
              <a:t>Takahira</a:t>
            </a:r>
            <a:r>
              <a:rPr lang="en-AU" dirty="0"/>
              <a:t>, Ando </a:t>
            </a:r>
            <a:r>
              <a:rPr lang="en-AU" dirty="0" smtClean="0"/>
              <a:t>&amp; </a:t>
            </a:r>
            <a:r>
              <a:rPr lang="en-AU" dirty="0"/>
              <a:t>Sakamoto, </a:t>
            </a:r>
            <a:r>
              <a:rPr lang="en-AU" dirty="0" smtClean="0"/>
              <a:t>2004;</a:t>
            </a:r>
            <a:endParaRPr lang="en-AU" dirty="0"/>
          </a:p>
          <a:p>
            <a:r>
              <a:rPr lang="en-AU" dirty="0"/>
              <a:t>Linden, Banerjee </a:t>
            </a:r>
            <a:r>
              <a:rPr lang="en-AU" dirty="0" smtClean="0"/>
              <a:t>&amp; </a:t>
            </a:r>
            <a:r>
              <a:rPr lang="en-AU" dirty="0" err="1" smtClean="0"/>
              <a:t>Duflee</a:t>
            </a:r>
            <a:r>
              <a:rPr lang="en-AU" dirty="0"/>
              <a:t>, 2003;</a:t>
            </a:r>
          </a:p>
          <a:p>
            <a:r>
              <a:rPr lang="en-AU" dirty="0" err="1"/>
              <a:t>Kulik</a:t>
            </a:r>
            <a:r>
              <a:rPr lang="en-AU" dirty="0"/>
              <a:t>, 2003;</a:t>
            </a:r>
          </a:p>
          <a:p>
            <a:r>
              <a:rPr lang="en-AU" dirty="0" err="1"/>
              <a:t>Kiboss</a:t>
            </a:r>
            <a:r>
              <a:rPr lang="en-AU" dirty="0"/>
              <a:t>,  </a:t>
            </a:r>
            <a:r>
              <a:rPr lang="en-AU" dirty="0" smtClean="0"/>
              <a:t>2000.   </a:t>
            </a:r>
            <a:endParaRPr lang="en-AU" dirty="0"/>
          </a:p>
        </p:txBody>
      </p:sp>
      <p:sp>
        <p:nvSpPr>
          <p:cNvPr id="16" name="TextBox 15"/>
          <p:cNvSpPr txBox="1"/>
          <p:nvPr/>
        </p:nvSpPr>
        <p:spPr>
          <a:xfrm>
            <a:off x="5461168" y="3262285"/>
            <a:ext cx="3577835" cy="923330"/>
          </a:xfrm>
          <a:prstGeom prst="rect">
            <a:avLst/>
          </a:prstGeom>
          <a:solidFill>
            <a:srgbClr val="FFFF00"/>
          </a:solidFill>
          <a:ln>
            <a:solidFill>
              <a:schemeClr val="tx1"/>
            </a:solidFill>
          </a:ln>
          <a:effectLst>
            <a:innerShdw blurRad="63500" dist="50800" dir="13500000">
              <a:prstClr val="black">
                <a:alpha val="50000"/>
              </a:prstClr>
            </a:innerShdw>
          </a:effectLst>
        </p:spPr>
        <p:txBody>
          <a:bodyPr wrap="square" rtlCol="0">
            <a:spAutoFit/>
          </a:bodyPr>
          <a:lstStyle/>
          <a:p>
            <a:r>
              <a:rPr lang="en-AU" dirty="0" err="1"/>
              <a:t>Somekh</a:t>
            </a:r>
            <a:r>
              <a:rPr lang="en-AU" dirty="0"/>
              <a:t> </a:t>
            </a:r>
            <a:r>
              <a:rPr lang="en-AU" i="1" dirty="0"/>
              <a:t>et al</a:t>
            </a:r>
            <a:r>
              <a:rPr lang="en-AU" dirty="0"/>
              <a:t>., </a:t>
            </a:r>
            <a:r>
              <a:rPr lang="en-AU" dirty="0" smtClean="0"/>
              <a:t>2007a;</a:t>
            </a:r>
          </a:p>
          <a:p>
            <a:r>
              <a:rPr lang="en-AU" dirty="0" smtClean="0"/>
              <a:t>Underwood</a:t>
            </a:r>
            <a:r>
              <a:rPr lang="en-AU" dirty="0"/>
              <a:t>, </a:t>
            </a:r>
            <a:r>
              <a:rPr lang="en-AU" dirty="0" smtClean="0"/>
              <a:t>2009;</a:t>
            </a:r>
          </a:p>
          <a:p>
            <a:r>
              <a:rPr lang="en-AU" dirty="0"/>
              <a:t>Hollingsworth et al, 2008; </a:t>
            </a:r>
            <a:endParaRPr lang="en-US" dirty="0"/>
          </a:p>
        </p:txBody>
      </p:sp>
      <p:sp>
        <p:nvSpPr>
          <p:cNvPr id="10" name="Rectangle 9"/>
          <p:cNvSpPr/>
          <p:nvPr/>
        </p:nvSpPr>
        <p:spPr>
          <a:xfrm>
            <a:off x="1695735" y="4982831"/>
            <a:ext cx="1877437" cy="553998"/>
          </a:xfrm>
          <a:prstGeom prst="rect">
            <a:avLst/>
          </a:prstGeom>
        </p:spPr>
        <p:txBody>
          <a:bodyPr wrap="none">
            <a:spAutoFit/>
          </a:bodyPr>
          <a:lstStyle/>
          <a:p>
            <a:pPr marL="342900" lvl="0" indent="-342900">
              <a:lnSpc>
                <a:spcPct val="130000"/>
              </a:lnSpc>
              <a:buFont typeface="Arial"/>
              <a:buChar char="•"/>
            </a:pPr>
            <a:r>
              <a:rPr lang="en-AU" sz="2400" dirty="0"/>
              <a:t>integration</a:t>
            </a:r>
          </a:p>
        </p:txBody>
      </p:sp>
      <p:sp>
        <p:nvSpPr>
          <p:cNvPr id="19" name="Rectangle 18"/>
          <p:cNvSpPr/>
          <p:nvPr/>
        </p:nvSpPr>
        <p:spPr>
          <a:xfrm>
            <a:off x="1695735" y="4460176"/>
            <a:ext cx="2428870" cy="553998"/>
          </a:xfrm>
          <a:prstGeom prst="rect">
            <a:avLst/>
          </a:prstGeom>
        </p:spPr>
        <p:txBody>
          <a:bodyPr wrap="none">
            <a:spAutoFit/>
          </a:bodyPr>
          <a:lstStyle/>
          <a:p>
            <a:pPr marL="342900" lvl="0" indent="-342900">
              <a:lnSpc>
                <a:spcPct val="130000"/>
              </a:lnSpc>
              <a:buFont typeface="Arial"/>
              <a:buChar char="•"/>
            </a:pPr>
            <a:r>
              <a:rPr lang="en-AU" sz="2400" dirty="0">
                <a:solidFill>
                  <a:prstClr val="black"/>
                </a:solidFill>
              </a:rPr>
              <a:t>personalisation</a:t>
            </a:r>
          </a:p>
        </p:txBody>
      </p:sp>
      <p:sp>
        <p:nvSpPr>
          <p:cNvPr id="20" name="Rectangle 19"/>
          <p:cNvSpPr/>
          <p:nvPr/>
        </p:nvSpPr>
        <p:spPr>
          <a:xfrm>
            <a:off x="1695735" y="3935636"/>
            <a:ext cx="2018501" cy="553998"/>
          </a:xfrm>
          <a:prstGeom prst="rect">
            <a:avLst/>
          </a:prstGeom>
        </p:spPr>
        <p:txBody>
          <a:bodyPr wrap="none">
            <a:spAutoFit/>
          </a:bodyPr>
          <a:lstStyle/>
          <a:p>
            <a:pPr marL="342900" lvl="0" indent="-342900">
              <a:lnSpc>
                <a:spcPct val="130000"/>
              </a:lnSpc>
              <a:buFont typeface="Arial"/>
              <a:buChar char="•"/>
            </a:pPr>
            <a:r>
              <a:rPr lang="en-AU" sz="2400" dirty="0">
                <a:solidFill>
                  <a:prstClr val="black"/>
                </a:solidFill>
              </a:rPr>
              <a:t>accessibility</a:t>
            </a:r>
          </a:p>
        </p:txBody>
      </p:sp>
      <p:sp>
        <p:nvSpPr>
          <p:cNvPr id="21" name="Rectangle 20"/>
          <p:cNvSpPr/>
          <p:nvPr/>
        </p:nvSpPr>
        <p:spPr>
          <a:xfrm>
            <a:off x="1695735" y="3406243"/>
            <a:ext cx="2108269" cy="553998"/>
          </a:xfrm>
          <a:prstGeom prst="rect">
            <a:avLst/>
          </a:prstGeom>
        </p:spPr>
        <p:txBody>
          <a:bodyPr wrap="none">
            <a:spAutoFit/>
          </a:bodyPr>
          <a:lstStyle/>
          <a:p>
            <a:pPr marL="342900" lvl="0" indent="-342900">
              <a:lnSpc>
                <a:spcPct val="130000"/>
              </a:lnSpc>
              <a:buFont typeface="Arial"/>
              <a:buChar char="•"/>
            </a:pPr>
            <a:r>
              <a:rPr lang="en-AU" sz="2400" dirty="0">
                <a:solidFill>
                  <a:prstClr val="black"/>
                </a:solidFill>
              </a:rPr>
              <a:t>participation</a:t>
            </a:r>
          </a:p>
        </p:txBody>
      </p:sp>
      <p:sp>
        <p:nvSpPr>
          <p:cNvPr id="22" name="Rectangle 21"/>
          <p:cNvSpPr/>
          <p:nvPr/>
        </p:nvSpPr>
        <p:spPr>
          <a:xfrm>
            <a:off x="1695735" y="2877206"/>
            <a:ext cx="1864613" cy="553998"/>
          </a:xfrm>
          <a:prstGeom prst="rect">
            <a:avLst/>
          </a:prstGeom>
        </p:spPr>
        <p:txBody>
          <a:bodyPr wrap="none">
            <a:spAutoFit/>
          </a:bodyPr>
          <a:lstStyle/>
          <a:p>
            <a:pPr marL="342900" lvl="0" indent="-342900">
              <a:lnSpc>
                <a:spcPct val="130000"/>
              </a:lnSpc>
              <a:buFont typeface="Arial"/>
              <a:buChar char="•"/>
            </a:pPr>
            <a:r>
              <a:rPr lang="en-AU" sz="2400" dirty="0">
                <a:solidFill>
                  <a:prstClr val="black"/>
                </a:solidFill>
              </a:rPr>
              <a:t>motivation</a:t>
            </a:r>
          </a:p>
        </p:txBody>
      </p:sp>
    </p:spTree>
    <p:extLst>
      <p:ext uri="{BB962C8B-B14F-4D97-AF65-F5344CB8AC3E}">
        <p14:creationId xmlns:p14="http://schemas.microsoft.com/office/powerpoint/2010/main" val="99630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xit" presetSubtype="0" fill="hold" grpId="1" nodeType="with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xit" presetSubtype="0" fill="hold" grpId="1" nodeType="with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animBg="1"/>
      <p:bldP spid="8" grpId="1" animBg="1"/>
      <p:bldP spid="13" grpId="0" animBg="1"/>
      <p:bldP spid="13" grpId="1" animBg="1"/>
      <p:bldP spid="16" grpId="0" animBg="1"/>
      <p:bldP spid="16" grpId="1" animBg="1"/>
      <p:bldP spid="10" grpId="0"/>
      <p:bldP spid="19" grpId="0"/>
      <p:bldP spid="20" grpId="0"/>
      <p:bldP spid="21" grpId="0"/>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chno.png"/>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9144000" cy="7029400"/>
          </a:xfrm>
          <a:prstGeom prst="rect">
            <a:avLst/>
          </a:prstGeom>
        </p:spPr>
      </p:pic>
      <p:sp>
        <p:nvSpPr>
          <p:cNvPr id="4" name="TextBox 3"/>
          <p:cNvSpPr txBox="1"/>
          <p:nvPr/>
        </p:nvSpPr>
        <p:spPr>
          <a:xfrm>
            <a:off x="1043608" y="764704"/>
            <a:ext cx="7488832" cy="646331"/>
          </a:xfrm>
          <a:prstGeom prst="rect">
            <a:avLst/>
          </a:prstGeom>
          <a:noFill/>
        </p:spPr>
        <p:txBody>
          <a:bodyPr wrap="square" rtlCol="0">
            <a:spAutoFit/>
          </a:bodyPr>
          <a:lstStyle/>
          <a:p>
            <a:r>
              <a:rPr lang="en-US" sz="3600" b="1" dirty="0" smtClean="0"/>
              <a:t>Technology and learning</a:t>
            </a:r>
            <a:endParaRPr lang="en-US" sz="3600" b="1" dirty="0"/>
          </a:p>
        </p:txBody>
      </p:sp>
      <p:sp>
        <p:nvSpPr>
          <p:cNvPr id="5" name="TextBox 4"/>
          <p:cNvSpPr txBox="1"/>
          <p:nvPr/>
        </p:nvSpPr>
        <p:spPr>
          <a:xfrm>
            <a:off x="683568" y="1988840"/>
            <a:ext cx="4752528" cy="461665"/>
          </a:xfrm>
          <a:prstGeom prst="rect">
            <a:avLst/>
          </a:prstGeom>
          <a:noFill/>
        </p:spPr>
        <p:txBody>
          <a:bodyPr wrap="square" rtlCol="0">
            <a:spAutoFit/>
          </a:bodyPr>
          <a:lstStyle/>
          <a:p>
            <a:r>
              <a:rPr lang="en-US" sz="2400" dirty="0" smtClean="0">
                <a:latin typeface="Arial"/>
                <a:cs typeface="Arial"/>
              </a:rPr>
              <a:t>Framed in a narrative</a:t>
            </a:r>
            <a:endParaRPr lang="en-US" sz="2400" dirty="0">
              <a:latin typeface="Arial"/>
              <a:cs typeface="Arial"/>
            </a:endParaRPr>
          </a:p>
        </p:txBody>
      </p:sp>
      <p:sp>
        <p:nvSpPr>
          <p:cNvPr id="6" name="TextBox 5"/>
          <p:cNvSpPr txBox="1"/>
          <p:nvPr/>
        </p:nvSpPr>
        <p:spPr>
          <a:xfrm>
            <a:off x="755576" y="3284984"/>
            <a:ext cx="4752528" cy="461665"/>
          </a:xfrm>
          <a:prstGeom prst="rect">
            <a:avLst/>
          </a:prstGeom>
          <a:noFill/>
        </p:spPr>
        <p:txBody>
          <a:bodyPr wrap="square" rtlCol="0">
            <a:spAutoFit/>
          </a:bodyPr>
          <a:lstStyle/>
          <a:p>
            <a:r>
              <a:rPr lang="en-US" sz="2400" dirty="0" smtClean="0">
                <a:latin typeface="Arial"/>
                <a:cs typeface="Arial"/>
              </a:rPr>
              <a:t>Creates ‘flow’</a:t>
            </a:r>
            <a:endParaRPr lang="en-US" sz="2400" dirty="0">
              <a:latin typeface="Arial"/>
              <a:cs typeface="Arial"/>
            </a:endParaRPr>
          </a:p>
        </p:txBody>
      </p:sp>
      <p:sp>
        <p:nvSpPr>
          <p:cNvPr id="7" name="TextBox 6"/>
          <p:cNvSpPr txBox="1"/>
          <p:nvPr/>
        </p:nvSpPr>
        <p:spPr>
          <a:xfrm>
            <a:off x="755576" y="4623519"/>
            <a:ext cx="4752528" cy="461665"/>
          </a:xfrm>
          <a:prstGeom prst="rect">
            <a:avLst/>
          </a:prstGeom>
          <a:noFill/>
        </p:spPr>
        <p:txBody>
          <a:bodyPr wrap="square" rtlCol="0">
            <a:spAutoFit/>
          </a:bodyPr>
          <a:lstStyle/>
          <a:p>
            <a:r>
              <a:rPr lang="en-US" sz="2400" dirty="0" smtClean="0">
                <a:latin typeface="Arial"/>
                <a:cs typeface="Arial"/>
              </a:rPr>
              <a:t>Reduces cognitive load</a:t>
            </a:r>
            <a:endParaRPr lang="en-US" sz="2400" dirty="0">
              <a:latin typeface="Arial"/>
              <a:cs typeface="Arial"/>
            </a:endParaRPr>
          </a:p>
        </p:txBody>
      </p:sp>
      <p:sp>
        <p:nvSpPr>
          <p:cNvPr id="8" name="TextBox 7"/>
          <p:cNvSpPr txBox="1"/>
          <p:nvPr/>
        </p:nvSpPr>
        <p:spPr>
          <a:xfrm>
            <a:off x="6444208" y="2204864"/>
            <a:ext cx="2304256" cy="461665"/>
          </a:xfrm>
          <a:prstGeom prst="rect">
            <a:avLst/>
          </a:prstGeom>
          <a:noFill/>
        </p:spPr>
        <p:txBody>
          <a:bodyPr wrap="square" rtlCol="0">
            <a:spAutoFit/>
          </a:bodyPr>
          <a:lstStyle/>
          <a:p>
            <a:r>
              <a:rPr lang="en-US" sz="2400" dirty="0" smtClean="0">
                <a:latin typeface="Arial"/>
                <a:cs typeface="Arial"/>
              </a:rPr>
              <a:t>navigation</a:t>
            </a:r>
            <a:endParaRPr lang="en-US" sz="2400" dirty="0">
              <a:latin typeface="Arial"/>
              <a:cs typeface="Arial"/>
            </a:endParaRPr>
          </a:p>
        </p:txBody>
      </p:sp>
      <p:sp>
        <p:nvSpPr>
          <p:cNvPr id="9" name="TextBox 8"/>
          <p:cNvSpPr txBox="1"/>
          <p:nvPr/>
        </p:nvSpPr>
        <p:spPr>
          <a:xfrm>
            <a:off x="6839744" y="2924944"/>
            <a:ext cx="2304256" cy="461665"/>
          </a:xfrm>
          <a:prstGeom prst="rect">
            <a:avLst/>
          </a:prstGeom>
          <a:noFill/>
        </p:spPr>
        <p:txBody>
          <a:bodyPr wrap="square" rtlCol="0">
            <a:spAutoFit/>
          </a:bodyPr>
          <a:lstStyle/>
          <a:p>
            <a:r>
              <a:rPr lang="en-US" sz="2400" dirty="0" smtClean="0">
                <a:latin typeface="Arial"/>
                <a:cs typeface="Arial"/>
              </a:rPr>
              <a:t>interactivity</a:t>
            </a:r>
            <a:endParaRPr lang="en-US" sz="2400" dirty="0">
              <a:latin typeface="Arial"/>
              <a:cs typeface="Arial"/>
            </a:endParaRPr>
          </a:p>
        </p:txBody>
      </p:sp>
      <p:sp>
        <p:nvSpPr>
          <p:cNvPr id="10" name="TextBox 9"/>
          <p:cNvSpPr txBox="1"/>
          <p:nvPr/>
        </p:nvSpPr>
        <p:spPr>
          <a:xfrm>
            <a:off x="7164288" y="3645024"/>
            <a:ext cx="1800200" cy="461665"/>
          </a:xfrm>
          <a:prstGeom prst="rect">
            <a:avLst/>
          </a:prstGeom>
          <a:noFill/>
        </p:spPr>
        <p:txBody>
          <a:bodyPr wrap="square" rtlCol="0">
            <a:spAutoFit/>
          </a:bodyPr>
          <a:lstStyle/>
          <a:p>
            <a:r>
              <a:rPr lang="en-US" sz="2400" dirty="0" smtClean="0">
                <a:latin typeface="Arial"/>
                <a:cs typeface="Arial"/>
              </a:rPr>
              <a:t>feedback</a:t>
            </a:r>
            <a:endParaRPr lang="en-US" sz="2400" dirty="0">
              <a:latin typeface="Arial"/>
              <a:cs typeface="Arial"/>
            </a:endParaRPr>
          </a:p>
        </p:txBody>
      </p:sp>
      <p:sp>
        <p:nvSpPr>
          <p:cNvPr id="11" name="TextBox 10"/>
          <p:cNvSpPr txBox="1"/>
          <p:nvPr/>
        </p:nvSpPr>
        <p:spPr>
          <a:xfrm>
            <a:off x="6660232" y="4365104"/>
            <a:ext cx="2304256" cy="461665"/>
          </a:xfrm>
          <a:prstGeom prst="rect">
            <a:avLst/>
          </a:prstGeom>
          <a:noFill/>
        </p:spPr>
        <p:txBody>
          <a:bodyPr wrap="square" rtlCol="0">
            <a:spAutoFit/>
          </a:bodyPr>
          <a:lstStyle/>
          <a:p>
            <a:r>
              <a:rPr lang="en-US" sz="2400" dirty="0" smtClean="0">
                <a:latin typeface="Arial"/>
                <a:cs typeface="Arial"/>
              </a:rPr>
              <a:t>multimodality</a:t>
            </a:r>
            <a:endParaRPr lang="en-US" sz="2400" dirty="0">
              <a:latin typeface="Arial"/>
              <a:cs typeface="Arial"/>
            </a:endParaRPr>
          </a:p>
        </p:txBody>
      </p:sp>
      <p:sp>
        <p:nvSpPr>
          <p:cNvPr id="12" name="TextBox 11"/>
          <p:cNvSpPr txBox="1"/>
          <p:nvPr/>
        </p:nvSpPr>
        <p:spPr>
          <a:xfrm>
            <a:off x="6084168" y="5085184"/>
            <a:ext cx="2304256" cy="461665"/>
          </a:xfrm>
          <a:prstGeom prst="rect">
            <a:avLst/>
          </a:prstGeom>
          <a:noFill/>
        </p:spPr>
        <p:txBody>
          <a:bodyPr wrap="square" rtlCol="0">
            <a:spAutoFit/>
          </a:bodyPr>
          <a:lstStyle/>
          <a:p>
            <a:r>
              <a:rPr lang="en-US" sz="2400" dirty="0" smtClean="0">
                <a:latin typeface="Arial"/>
                <a:cs typeface="Arial"/>
              </a:rPr>
              <a:t>uncertainty</a:t>
            </a:r>
            <a:endParaRPr lang="en-US" sz="2400" dirty="0">
              <a:latin typeface="Arial"/>
              <a:cs typeface="Arial"/>
            </a:endParaRPr>
          </a:p>
        </p:txBody>
      </p:sp>
      <p:sp>
        <p:nvSpPr>
          <p:cNvPr id="13" name="TextBox 12"/>
          <p:cNvSpPr txBox="1"/>
          <p:nvPr/>
        </p:nvSpPr>
        <p:spPr>
          <a:xfrm>
            <a:off x="5436096" y="1556792"/>
            <a:ext cx="3384376" cy="461665"/>
          </a:xfrm>
          <a:prstGeom prst="rect">
            <a:avLst/>
          </a:prstGeom>
          <a:noFill/>
        </p:spPr>
        <p:txBody>
          <a:bodyPr wrap="square" rtlCol="0">
            <a:spAutoFit/>
          </a:bodyPr>
          <a:lstStyle/>
          <a:p>
            <a:r>
              <a:rPr lang="en-US" sz="2400" dirty="0" smtClean="0">
                <a:latin typeface="Arial"/>
                <a:cs typeface="Arial"/>
              </a:rPr>
              <a:t>measures achievement</a:t>
            </a:r>
            <a:endParaRPr lang="en-US" sz="2400" dirty="0">
              <a:latin typeface="Arial"/>
              <a:cs typeface="Arial"/>
            </a:endParaRPr>
          </a:p>
        </p:txBody>
      </p:sp>
      <p:sp>
        <p:nvSpPr>
          <p:cNvPr id="14" name="TextBox 13"/>
          <p:cNvSpPr txBox="1"/>
          <p:nvPr/>
        </p:nvSpPr>
        <p:spPr>
          <a:xfrm>
            <a:off x="5148064" y="5877272"/>
            <a:ext cx="3851920" cy="461665"/>
          </a:xfrm>
          <a:prstGeom prst="rect">
            <a:avLst/>
          </a:prstGeom>
          <a:noFill/>
        </p:spPr>
        <p:txBody>
          <a:bodyPr wrap="square" rtlCol="0">
            <a:spAutoFit/>
          </a:bodyPr>
          <a:lstStyle/>
          <a:p>
            <a:r>
              <a:rPr lang="en-US" sz="2400" dirty="0" smtClean="0">
                <a:latin typeface="Arial"/>
                <a:cs typeface="Arial"/>
              </a:rPr>
              <a:t>learning communities</a:t>
            </a:r>
            <a:endParaRPr lang="en-US" sz="2400" dirty="0">
              <a:latin typeface="Arial"/>
              <a:cs typeface="Arial"/>
            </a:endParaRPr>
          </a:p>
        </p:txBody>
      </p:sp>
      <p:pic>
        <p:nvPicPr>
          <p:cNvPr id="16" name="Picture 15" descr="iPa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1840" y="2996952"/>
            <a:ext cx="2952328" cy="1572786"/>
          </a:xfrm>
          <a:prstGeom prst="rect">
            <a:avLst/>
          </a:prstGeom>
        </p:spPr>
      </p:pic>
      <p:cxnSp>
        <p:nvCxnSpPr>
          <p:cNvPr id="23" name="Straight Arrow Connector 22"/>
          <p:cNvCxnSpPr/>
          <p:nvPr/>
        </p:nvCxnSpPr>
        <p:spPr bwMode="auto">
          <a:xfrm>
            <a:off x="2051720" y="2492896"/>
            <a:ext cx="1368152" cy="648072"/>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Arrow Connector 28"/>
          <p:cNvCxnSpPr/>
          <p:nvPr/>
        </p:nvCxnSpPr>
        <p:spPr bwMode="auto">
          <a:xfrm flipV="1">
            <a:off x="2483768" y="4077072"/>
            <a:ext cx="1296144" cy="576064"/>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1" name="Straight Arrow Connector 30"/>
          <p:cNvCxnSpPr/>
          <p:nvPr/>
        </p:nvCxnSpPr>
        <p:spPr bwMode="auto">
          <a:xfrm>
            <a:off x="2627784" y="3717032"/>
            <a:ext cx="864096" cy="66313"/>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Arrow Connector 32"/>
          <p:cNvCxnSpPr/>
          <p:nvPr/>
        </p:nvCxnSpPr>
        <p:spPr bwMode="auto">
          <a:xfrm flipV="1">
            <a:off x="4860032" y="2060848"/>
            <a:ext cx="504056" cy="792088"/>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8" name="Straight Arrow Connector 37"/>
          <p:cNvCxnSpPr/>
          <p:nvPr/>
        </p:nvCxnSpPr>
        <p:spPr bwMode="auto">
          <a:xfrm flipV="1">
            <a:off x="5364088" y="2492896"/>
            <a:ext cx="999728" cy="440432"/>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Arrow Connector 39"/>
          <p:cNvCxnSpPr/>
          <p:nvPr/>
        </p:nvCxnSpPr>
        <p:spPr bwMode="auto">
          <a:xfrm flipV="1">
            <a:off x="6156176" y="3140968"/>
            <a:ext cx="683568" cy="129207"/>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5" name="Straight Arrow Connector 44"/>
          <p:cNvCxnSpPr/>
          <p:nvPr/>
        </p:nvCxnSpPr>
        <p:spPr bwMode="auto">
          <a:xfrm>
            <a:off x="6156176" y="3933056"/>
            <a:ext cx="1008112" cy="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7" name="Straight Arrow Connector 46"/>
          <p:cNvCxnSpPr/>
          <p:nvPr/>
        </p:nvCxnSpPr>
        <p:spPr bwMode="auto">
          <a:xfrm>
            <a:off x="6012160" y="4365104"/>
            <a:ext cx="576064" cy="288032"/>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0" name="Straight Arrow Connector 49"/>
          <p:cNvCxnSpPr/>
          <p:nvPr/>
        </p:nvCxnSpPr>
        <p:spPr bwMode="auto">
          <a:xfrm>
            <a:off x="5580112" y="4653136"/>
            <a:ext cx="504056" cy="648072"/>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flipH="1">
            <a:off x="5220072" y="4725144"/>
            <a:ext cx="144016" cy="1224136"/>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1738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nodeType="with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fade">
                                      <p:cBhvr>
                                        <p:cTn id="48" dur="500"/>
                                        <p:tgtEl>
                                          <p:spTgt spid="54"/>
                                        </p:tgtEl>
                                      </p:cBhvr>
                                    </p:animEffect>
                                  </p:childTnLst>
                                </p:cTn>
                              </p:par>
                              <p:par>
                                <p:cTn id="49" presetID="10"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500"/>
                                        <p:tgtEl>
                                          <p:spTgt spid="50"/>
                                        </p:tgtEl>
                                      </p:cBhvr>
                                    </p:animEffect>
                                  </p:childTnLst>
                                </p:cTn>
                              </p:par>
                              <p:par>
                                <p:cTn id="52" presetID="10" presetClass="entr" presetSubtype="0" fill="hold"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500"/>
                                        <p:tgtEl>
                                          <p:spTgt spid="47"/>
                                        </p:tgtEl>
                                      </p:cBhvr>
                                    </p:animEffect>
                                  </p:childTnLst>
                                </p:cTn>
                              </p:par>
                              <p:par>
                                <p:cTn id="55" presetID="10" presetClass="entr" presetSubtype="0" fill="hold"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500"/>
                                        <p:tgtEl>
                                          <p:spTgt spid="45"/>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childTnLst>
                                </p:cTn>
                              </p:par>
                              <p:par>
                                <p:cTn id="64" presetID="10" presetClass="entr" presetSubtype="0" fill="hold"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2408" y="695645"/>
            <a:ext cx="7771592" cy="584776"/>
          </a:xfrm>
          <a:prstGeom prst="rect">
            <a:avLst/>
          </a:prstGeom>
          <a:noFill/>
        </p:spPr>
        <p:txBody>
          <a:bodyPr wrap="square" rtlCol="0">
            <a:spAutoFit/>
          </a:bodyPr>
          <a:lstStyle/>
          <a:p>
            <a:r>
              <a:rPr lang="en-US" sz="3200" dirty="0" smtClean="0">
                <a:latin typeface="Arial"/>
                <a:cs typeface="Arial"/>
              </a:rPr>
              <a:t>Issues for behaviour modification </a:t>
            </a:r>
            <a:endParaRPr lang="en-US" sz="3200" dirty="0">
              <a:latin typeface="Arial"/>
              <a:cs typeface="Arial"/>
            </a:endParaRPr>
          </a:p>
        </p:txBody>
      </p:sp>
      <p:sp>
        <p:nvSpPr>
          <p:cNvPr id="3" name="TextBox 2"/>
          <p:cNvSpPr txBox="1"/>
          <p:nvPr/>
        </p:nvSpPr>
        <p:spPr>
          <a:xfrm>
            <a:off x="878844" y="1915609"/>
            <a:ext cx="4994486" cy="461665"/>
          </a:xfrm>
          <a:prstGeom prst="rect">
            <a:avLst/>
          </a:prstGeom>
          <a:noFill/>
        </p:spPr>
        <p:txBody>
          <a:bodyPr wrap="square" rtlCol="0">
            <a:spAutoFit/>
          </a:bodyPr>
          <a:lstStyle/>
          <a:p>
            <a:pPr marL="342900" indent="-342900">
              <a:buFont typeface="Arial"/>
              <a:buChar char="•"/>
            </a:pPr>
            <a:r>
              <a:rPr lang="en-US" sz="2400" dirty="0" smtClean="0">
                <a:latin typeface="Arial"/>
                <a:cs typeface="Arial"/>
              </a:rPr>
              <a:t>Assumes motivation </a:t>
            </a:r>
            <a:endParaRPr lang="en-US" sz="2400" dirty="0">
              <a:latin typeface="Arial"/>
              <a:cs typeface="Arial"/>
            </a:endParaRPr>
          </a:p>
        </p:txBody>
      </p:sp>
      <p:sp>
        <p:nvSpPr>
          <p:cNvPr id="5" name="TextBox 4"/>
          <p:cNvSpPr txBox="1"/>
          <p:nvPr/>
        </p:nvSpPr>
        <p:spPr>
          <a:xfrm>
            <a:off x="878844" y="2842863"/>
            <a:ext cx="8265156" cy="461665"/>
          </a:xfrm>
          <a:prstGeom prst="rect">
            <a:avLst/>
          </a:prstGeom>
          <a:noFill/>
        </p:spPr>
        <p:txBody>
          <a:bodyPr wrap="square" rtlCol="0">
            <a:spAutoFit/>
          </a:bodyPr>
          <a:lstStyle/>
          <a:p>
            <a:pPr marL="342900" indent="-342900">
              <a:buFont typeface="Arial"/>
              <a:buChar char="•"/>
            </a:pPr>
            <a:r>
              <a:rPr lang="en-US" sz="2400" dirty="0" smtClean="0">
                <a:latin typeface="Arial"/>
                <a:cs typeface="Arial"/>
              </a:rPr>
              <a:t>Creates negative reinforcement as offset to punishment</a:t>
            </a:r>
            <a:endParaRPr lang="en-US" sz="2400" dirty="0">
              <a:latin typeface="Arial"/>
              <a:cs typeface="Arial"/>
            </a:endParaRPr>
          </a:p>
        </p:txBody>
      </p:sp>
      <p:sp>
        <p:nvSpPr>
          <p:cNvPr id="6" name="TextBox 5"/>
          <p:cNvSpPr txBox="1"/>
          <p:nvPr/>
        </p:nvSpPr>
        <p:spPr>
          <a:xfrm>
            <a:off x="878844" y="4780003"/>
            <a:ext cx="6781307" cy="461665"/>
          </a:xfrm>
          <a:prstGeom prst="rect">
            <a:avLst/>
          </a:prstGeom>
          <a:noFill/>
        </p:spPr>
        <p:txBody>
          <a:bodyPr wrap="square" rtlCol="0">
            <a:spAutoFit/>
          </a:bodyPr>
          <a:lstStyle/>
          <a:p>
            <a:pPr marL="342900" indent="-342900">
              <a:buFont typeface="Arial"/>
              <a:buChar char="•"/>
            </a:pPr>
            <a:r>
              <a:rPr lang="en-US" sz="2400" dirty="0" smtClean="0">
                <a:latin typeface="Arial"/>
                <a:cs typeface="Arial"/>
              </a:rPr>
              <a:t>Reinforcement is predictable not scheduled</a:t>
            </a:r>
            <a:endParaRPr lang="en-US" sz="2400" dirty="0">
              <a:latin typeface="Arial"/>
              <a:cs typeface="Arial"/>
            </a:endParaRPr>
          </a:p>
        </p:txBody>
      </p:sp>
      <p:sp>
        <p:nvSpPr>
          <p:cNvPr id="7" name="TextBox 6"/>
          <p:cNvSpPr txBox="1"/>
          <p:nvPr/>
        </p:nvSpPr>
        <p:spPr>
          <a:xfrm>
            <a:off x="878844" y="5732974"/>
            <a:ext cx="5711046" cy="461665"/>
          </a:xfrm>
          <a:prstGeom prst="rect">
            <a:avLst/>
          </a:prstGeom>
          <a:noFill/>
        </p:spPr>
        <p:txBody>
          <a:bodyPr wrap="square" rtlCol="0">
            <a:spAutoFit/>
          </a:bodyPr>
          <a:lstStyle/>
          <a:p>
            <a:pPr marL="342900" indent="-342900">
              <a:buFont typeface="Arial"/>
              <a:buChar char="•"/>
            </a:pPr>
            <a:r>
              <a:rPr lang="en-US" sz="2400" dirty="0" smtClean="0">
                <a:latin typeface="Arial"/>
                <a:cs typeface="Arial"/>
              </a:rPr>
              <a:t>Values form the basis of approach</a:t>
            </a:r>
            <a:endParaRPr lang="en-US" sz="2400" dirty="0">
              <a:latin typeface="Arial"/>
              <a:cs typeface="Arial"/>
            </a:endParaRPr>
          </a:p>
        </p:txBody>
      </p:sp>
      <p:sp>
        <p:nvSpPr>
          <p:cNvPr id="8" name="TextBox 7"/>
          <p:cNvSpPr txBox="1"/>
          <p:nvPr/>
        </p:nvSpPr>
        <p:spPr>
          <a:xfrm>
            <a:off x="878843" y="3808516"/>
            <a:ext cx="5513491" cy="461665"/>
          </a:xfrm>
          <a:prstGeom prst="rect">
            <a:avLst/>
          </a:prstGeom>
          <a:noFill/>
        </p:spPr>
        <p:txBody>
          <a:bodyPr wrap="square" rtlCol="0">
            <a:spAutoFit/>
          </a:bodyPr>
          <a:lstStyle/>
          <a:p>
            <a:pPr marL="342900" indent="-342900">
              <a:buFont typeface="Arial"/>
              <a:buChar char="•"/>
            </a:pPr>
            <a:r>
              <a:rPr lang="en-US" sz="2400" dirty="0" smtClean="0">
                <a:latin typeface="Arial"/>
                <a:cs typeface="Arial"/>
              </a:rPr>
              <a:t>Reliance on detached consequence</a:t>
            </a:r>
            <a:endParaRPr lang="en-US" sz="2400" dirty="0">
              <a:latin typeface="Arial"/>
              <a:cs typeface="Arial"/>
            </a:endParaRPr>
          </a:p>
        </p:txBody>
      </p:sp>
      <p:pic>
        <p:nvPicPr>
          <p:cNvPr id="2" name="Picture 1" descr="Carrot_motiv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8324" y="1264211"/>
            <a:ext cx="2641405" cy="1578652"/>
          </a:xfrm>
          <a:prstGeom prst="rect">
            <a:avLst/>
          </a:prstGeom>
        </p:spPr>
      </p:pic>
      <p:pic>
        <p:nvPicPr>
          <p:cNvPr id="9" name="Picture 8" descr="delinquen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892" y="3304528"/>
            <a:ext cx="1834154" cy="1475475"/>
          </a:xfrm>
          <a:prstGeom prst="rect">
            <a:avLst/>
          </a:prstGeom>
        </p:spPr>
      </p:pic>
      <p:pic>
        <p:nvPicPr>
          <p:cNvPr id="10" name="Picture 9" descr="trafficligh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2888" y="46103"/>
            <a:ext cx="1134839" cy="1668881"/>
          </a:xfrm>
          <a:prstGeom prst="rect">
            <a:avLst/>
          </a:prstGeom>
        </p:spPr>
      </p:pic>
    </p:spTree>
    <p:extLst>
      <p:ext uri="{BB962C8B-B14F-4D97-AF65-F5344CB8AC3E}">
        <p14:creationId xmlns:p14="http://schemas.microsoft.com/office/powerpoint/2010/main" val="356438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283211" y="2726566"/>
            <a:ext cx="5974157" cy="1015663"/>
          </a:xfrm>
          <a:prstGeom prst="rect">
            <a:avLst/>
          </a:prstGeom>
          <a:noFill/>
        </p:spPr>
        <p:txBody>
          <a:bodyPr wrap="square" rtlCol="0">
            <a:spAutoFit/>
          </a:bodyPr>
          <a:lstStyle/>
          <a:p>
            <a:r>
              <a:rPr lang="en-US" sz="6000" dirty="0" smtClean="0">
                <a:solidFill>
                  <a:srgbClr val="0000FF"/>
                </a:solidFill>
                <a:effectLst>
                  <a:outerShdw blurRad="50800" dist="38100" dir="18900000" algn="tl" rotWithShape="0">
                    <a:srgbClr val="000000">
                      <a:alpha val="43000"/>
                    </a:srgbClr>
                  </a:outerShdw>
                </a:effectLst>
                <a:latin typeface="Arial"/>
                <a:cs typeface="Arial"/>
              </a:rPr>
              <a:t>Key components</a:t>
            </a:r>
            <a:endParaRPr lang="en-US" sz="6000" dirty="0">
              <a:solidFill>
                <a:srgbClr val="0000FF"/>
              </a:solidFill>
              <a:effectLst>
                <a:outerShdw blurRad="50800" dist="38100" dir="18900000" algn="tl" rotWithShape="0">
                  <a:srgbClr val="000000">
                    <a:alpha val="43000"/>
                  </a:srgbClr>
                </a:outerShdw>
              </a:effectLst>
              <a:latin typeface="Arial"/>
              <a:cs typeface="Arial"/>
            </a:endParaRPr>
          </a:p>
        </p:txBody>
      </p:sp>
      <p:pic>
        <p:nvPicPr>
          <p:cNvPr id="19" name="Picture 18" descr="apps-in-sphere.png"/>
          <p:cNvPicPr>
            <a:picLocks noChangeAspect="1"/>
          </p:cNvPicPr>
          <p:nvPr/>
        </p:nvPicPr>
        <p:blipFill>
          <a:blip r:embed="rId2">
            <a:alphaModFix amt="19000"/>
            <a:extLst>
              <a:ext uri="{28A0092B-C50C-407E-A947-70E740481C1C}">
                <a14:useLocalDpi xmlns:a14="http://schemas.microsoft.com/office/drawing/2010/main" val="0"/>
              </a:ext>
            </a:extLst>
          </a:blip>
          <a:stretch>
            <a:fillRect/>
          </a:stretch>
        </p:blipFill>
        <p:spPr>
          <a:xfrm>
            <a:off x="3163759" y="665567"/>
            <a:ext cx="5789681" cy="5789681"/>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9578488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pps-in-sphere.png"/>
          <p:cNvPicPr>
            <a:picLocks noChangeAspect="1"/>
          </p:cNvPicPr>
          <p:nvPr/>
        </p:nvPicPr>
        <p:blipFill>
          <a:blip r:embed="rId2">
            <a:alphaModFix amt="19000"/>
            <a:extLst>
              <a:ext uri="{28A0092B-C50C-407E-A947-70E740481C1C}">
                <a14:useLocalDpi xmlns:a14="http://schemas.microsoft.com/office/drawing/2010/main" val="0"/>
              </a:ext>
            </a:extLst>
          </a:blip>
          <a:stretch>
            <a:fillRect/>
          </a:stretch>
        </p:blipFill>
        <p:spPr>
          <a:xfrm>
            <a:off x="3163759" y="665567"/>
            <a:ext cx="5789681" cy="5789681"/>
          </a:xfrm>
          <a:prstGeom prst="rect">
            <a:avLst/>
          </a:prstGeom>
          <a:effectLst>
            <a:outerShdw blurRad="76200" dir="13500000" sy="23000" kx="1200000" algn="br" rotWithShape="0">
              <a:prstClr val="black">
                <a:alpha val="20000"/>
              </a:prstClr>
            </a:outerShdw>
          </a:effectLst>
        </p:spPr>
      </p:pic>
      <p:sp>
        <p:nvSpPr>
          <p:cNvPr id="4" name="TextBox 3"/>
          <p:cNvSpPr txBox="1"/>
          <p:nvPr/>
        </p:nvSpPr>
        <p:spPr>
          <a:xfrm>
            <a:off x="530359" y="311624"/>
            <a:ext cx="3041627" cy="707886"/>
          </a:xfrm>
          <a:prstGeom prst="rect">
            <a:avLst/>
          </a:prstGeom>
          <a:noFill/>
        </p:spPr>
        <p:txBody>
          <a:bodyPr wrap="square" rtlCol="0">
            <a:spAutoFit/>
          </a:bodyPr>
          <a:lstStyle/>
          <a:p>
            <a:r>
              <a:rPr lang="en-US" sz="4000" dirty="0" smtClean="0">
                <a:solidFill>
                  <a:srgbClr val="0000FF"/>
                </a:solidFill>
                <a:effectLst>
                  <a:outerShdw blurRad="50800" dist="38100" dir="18900000" algn="tl" rotWithShape="0">
                    <a:srgbClr val="000000">
                      <a:alpha val="43000"/>
                    </a:srgbClr>
                  </a:outerShdw>
                </a:effectLst>
                <a:latin typeface="Arial"/>
                <a:cs typeface="Arial"/>
              </a:rPr>
              <a:t>interactive</a:t>
            </a:r>
            <a:endParaRPr lang="en-US" sz="4000" dirty="0">
              <a:solidFill>
                <a:srgbClr val="0000FF"/>
              </a:solidFill>
              <a:effectLst>
                <a:outerShdw blurRad="50800" dist="38100" dir="18900000" algn="tl" rotWithShape="0">
                  <a:srgbClr val="000000">
                    <a:alpha val="43000"/>
                  </a:srgbClr>
                </a:outerShdw>
              </a:effectLst>
              <a:latin typeface="Arial"/>
              <a:cs typeface="Arial"/>
            </a:endParaRPr>
          </a:p>
        </p:txBody>
      </p:sp>
      <p:sp>
        <p:nvSpPr>
          <p:cNvPr id="5" name="TextBox 4"/>
          <p:cNvSpPr txBox="1"/>
          <p:nvPr/>
        </p:nvSpPr>
        <p:spPr>
          <a:xfrm>
            <a:off x="6249788" y="1889141"/>
            <a:ext cx="3041627" cy="707886"/>
          </a:xfrm>
          <a:prstGeom prst="rect">
            <a:avLst/>
          </a:prstGeom>
          <a:noFill/>
        </p:spPr>
        <p:txBody>
          <a:bodyPr wrap="square" rtlCol="0">
            <a:spAutoFit/>
          </a:bodyPr>
          <a:lstStyle/>
          <a:p>
            <a:r>
              <a:rPr lang="en-US" sz="4000" dirty="0" smtClean="0">
                <a:solidFill>
                  <a:srgbClr val="0000FF"/>
                </a:solidFill>
                <a:effectLst>
                  <a:outerShdw blurRad="50800" dist="38100" dir="18900000" algn="tl" rotWithShape="0">
                    <a:srgbClr val="000000">
                      <a:alpha val="43000"/>
                    </a:srgbClr>
                  </a:outerShdw>
                </a:effectLst>
                <a:latin typeface="Arial"/>
                <a:cs typeface="Arial"/>
              </a:rPr>
              <a:t>feedback</a:t>
            </a:r>
            <a:endParaRPr lang="en-US" sz="4000" dirty="0">
              <a:solidFill>
                <a:srgbClr val="0000FF"/>
              </a:solidFill>
              <a:effectLst>
                <a:outerShdw blurRad="50800" dist="38100" dir="18900000" algn="tl" rotWithShape="0">
                  <a:srgbClr val="000000">
                    <a:alpha val="43000"/>
                  </a:srgbClr>
                </a:outerShdw>
              </a:effectLst>
              <a:latin typeface="Arial"/>
              <a:cs typeface="Arial"/>
            </a:endParaRPr>
          </a:p>
        </p:txBody>
      </p:sp>
      <p:sp>
        <p:nvSpPr>
          <p:cNvPr id="6" name="TextBox 5"/>
          <p:cNvSpPr txBox="1"/>
          <p:nvPr/>
        </p:nvSpPr>
        <p:spPr>
          <a:xfrm>
            <a:off x="628887" y="1664932"/>
            <a:ext cx="3041627" cy="707886"/>
          </a:xfrm>
          <a:prstGeom prst="rect">
            <a:avLst/>
          </a:prstGeom>
          <a:noFill/>
        </p:spPr>
        <p:txBody>
          <a:bodyPr wrap="square" rtlCol="0">
            <a:spAutoFit/>
          </a:bodyPr>
          <a:lstStyle/>
          <a:p>
            <a:r>
              <a:rPr lang="en-US" sz="4000" dirty="0" smtClean="0">
                <a:solidFill>
                  <a:srgbClr val="0000FF"/>
                </a:solidFill>
                <a:effectLst>
                  <a:outerShdw blurRad="50800" dist="38100" dir="18900000" algn="tl" rotWithShape="0">
                    <a:srgbClr val="000000">
                      <a:alpha val="43000"/>
                    </a:srgbClr>
                  </a:outerShdw>
                </a:effectLst>
                <a:latin typeface="Arial"/>
                <a:cs typeface="Arial"/>
              </a:rPr>
              <a:t>navigation</a:t>
            </a:r>
            <a:endParaRPr lang="en-US" sz="4000" dirty="0">
              <a:solidFill>
                <a:srgbClr val="0000FF"/>
              </a:solidFill>
              <a:effectLst>
                <a:outerShdw blurRad="50800" dist="38100" dir="18900000" algn="tl" rotWithShape="0">
                  <a:srgbClr val="000000">
                    <a:alpha val="43000"/>
                  </a:srgbClr>
                </a:outerShdw>
              </a:effectLst>
              <a:latin typeface="Arial"/>
              <a:cs typeface="Arial"/>
            </a:endParaRPr>
          </a:p>
        </p:txBody>
      </p:sp>
      <p:sp>
        <p:nvSpPr>
          <p:cNvPr id="7" name="TextBox 6"/>
          <p:cNvSpPr txBox="1"/>
          <p:nvPr/>
        </p:nvSpPr>
        <p:spPr>
          <a:xfrm>
            <a:off x="1872319" y="3099872"/>
            <a:ext cx="3041627" cy="707886"/>
          </a:xfrm>
          <a:prstGeom prst="rect">
            <a:avLst/>
          </a:prstGeom>
          <a:noFill/>
        </p:spPr>
        <p:txBody>
          <a:bodyPr wrap="square" rtlCol="0">
            <a:spAutoFit/>
          </a:bodyPr>
          <a:lstStyle/>
          <a:p>
            <a:r>
              <a:rPr lang="en-US" sz="4000" dirty="0" smtClean="0">
                <a:solidFill>
                  <a:srgbClr val="0000FF"/>
                </a:solidFill>
                <a:effectLst>
                  <a:outerShdw blurRad="50800" dist="38100" dir="18900000" algn="tl" rotWithShape="0">
                    <a:srgbClr val="000000">
                      <a:alpha val="43000"/>
                    </a:srgbClr>
                  </a:outerShdw>
                </a:effectLst>
                <a:latin typeface="Arial"/>
                <a:cs typeface="Arial"/>
              </a:rPr>
              <a:t>challenge</a:t>
            </a:r>
            <a:endParaRPr lang="en-US" sz="4000" dirty="0">
              <a:solidFill>
                <a:srgbClr val="0000FF"/>
              </a:solidFill>
              <a:effectLst>
                <a:outerShdw blurRad="50800" dist="38100" dir="18900000" algn="tl" rotWithShape="0">
                  <a:srgbClr val="000000">
                    <a:alpha val="43000"/>
                  </a:srgbClr>
                </a:outerShdw>
              </a:effectLst>
              <a:latin typeface="Arial"/>
              <a:cs typeface="Arial"/>
            </a:endParaRPr>
          </a:p>
        </p:txBody>
      </p:sp>
      <p:sp>
        <p:nvSpPr>
          <p:cNvPr id="8" name="TextBox 7"/>
          <p:cNvSpPr txBox="1"/>
          <p:nvPr/>
        </p:nvSpPr>
        <p:spPr>
          <a:xfrm>
            <a:off x="4542924" y="4127519"/>
            <a:ext cx="3054027" cy="707886"/>
          </a:xfrm>
          <a:prstGeom prst="rect">
            <a:avLst/>
          </a:prstGeom>
          <a:noFill/>
        </p:spPr>
        <p:txBody>
          <a:bodyPr wrap="square" rtlCol="0">
            <a:spAutoFit/>
          </a:bodyPr>
          <a:lstStyle/>
          <a:p>
            <a:r>
              <a:rPr lang="en-US" sz="4000" dirty="0" smtClean="0">
                <a:solidFill>
                  <a:srgbClr val="0000FF"/>
                </a:solidFill>
                <a:effectLst>
                  <a:outerShdw blurRad="50800" dist="38100" dir="18900000" algn="tl" rotWithShape="0">
                    <a:srgbClr val="000000">
                      <a:alpha val="43000"/>
                    </a:srgbClr>
                  </a:outerShdw>
                </a:effectLst>
                <a:latin typeface="Arial"/>
                <a:cs typeface="Arial"/>
              </a:rPr>
              <a:t>reduce load</a:t>
            </a:r>
            <a:endParaRPr lang="en-US" sz="4000" dirty="0">
              <a:solidFill>
                <a:srgbClr val="0000FF"/>
              </a:solidFill>
              <a:effectLst>
                <a:outerShdw blurRad="50800" dist="38100" dir="18900000" algn="tl" rotWithShape="0">
                  <a:srgbClr val="000000">
                    <a:alpha val="43000"/>
                  </a:srgbClr>
                </a:outerShdw>
              </a:effectLst>
              <a:latin typeface="Arial"/>
              <a:cs typeface="Arial"/>
            </a:endParaRPr>
          </a:p>
        </p:txBody>
      </p:sp>
      <p:sp>
        <p:nvSpPr>
          <p:cNvPr id="9" name="TextBox 8"/>
          <p:cNvSpPr txBox="1"/>
          <p:nvPr/>
        </p:nvSpPr>
        <p:spPr>
          <a:xfrm>
            <a:off x="842364" y="5432700"/>
            <a:ext cx="2876364" cy="707886"/>
          </a:xfrm>
          <a:prstGeom prst="rect">
            <a:avLst/>
          </a:prstGeom>
          <a:noFill/>
        </p:spPr>
        <p:txBody>
          <a:bodyPr wrap="square" rtlCol="0">
            <a:spAutoFit/>
          </a:bodyPr>
          <a:lstStyle/>
          <a:p>
            <a:r>
              <a:rPr lang="en-US" sz="4000" dirty="0" smtClean="0">
                <a:solidFill>
                  <a:srgbClr val="0000FF"/>
                </a:solidFill>
                <a:effectLst>
                  <a:outerShdw blurRad="50800" dist="38100" dir="18900000" algn="tl" rotWithShape="0">
                    <a:srgbClr val="000000">
                      <a:alpha val="43000"/>
                    </a:srgbClr>
                  </a:outerShdw>
                </a:effectLst>
                <a:latin typeface="Arial"/>
                <a:cs typeface="Arial"/>
              </a:rPr>
              <a:t>high quality</a:t>
            </a:r>
            <a:endParaRPr lang="en-US" sz="4000" dirty="0">
              <a:solidFill>
                <a:srgbClr val="0000FF"/>
              </a:solidFill>
              <a:effectLst>
                <a:outerShdw blurRad="50800" dist="38100" dir="18900000" algn="tl" rotWithShape="0">
                  <a:srgbClr val="000000">
                    <a:alpha val="43000"/>
                  </a:srgbClr>
                </a:outerShdw>
              </a:effectLst>
              <a:latin typeface="Arial"/>
              <a:cs typeface="Arial"/>
            </a:endParaRPr>
          </a:p>
        </p:txBody>
      </p:sp>
      <p:sp>
        <p:nvSpPr>
          <p:cNvPr id="10" name="TextBox 9"/>
          <p:cNvSpPr txBox="1"/>
          <p:nvPr/>
        </p:nvSpPr>
        <p:spPr>
          <a:xfrm>
            <a:off x="4542924" y="2457531"/>
            <a:ext cx="1219444" cy="707886"/>
          </a:xfrm>
          <a:prstGeom prst="rect">
            <a:avLst/>
          </a:prstGeom>
          <a:noFill/>
        </p:spPr>
        <p:txBody>
          <a:bodyPr wrap="square" rtlCol="0">
            <a:spAutoFit/>
          </a:bodyPr>
          <a:lstStyle/>
          <a:p>
            <a:r>
              <a:rPr lang="en-US" sz="4000" dirty="0" smtClean="0">
                <a:solidFill>
                  <a:srgbClr val="0000FF"/>
                </a:solidFill>
                <a:effectLst>
                  <a:outerShdw blurRad="50800" dist="38100" dir="18900000" algn="tl" rotWithShape="0">
                    <a:srgbClr val="000000">
                      <a:alpha val="43000"/>
                    </a:srgbClr>
                  </a:outerShdw>
                </a:effectLst>
                <a:latin typeface="Arial"/>
                <a:cs typeface="Arial"/>
              </a:rPr>
              <a:t>fun</a:t>
            </a:r>
            <a:endParaRPr lang="en-US" sz="4000" dirty="0">
              <a:solidFill>
                <a:srgbClr val="0000FF"/>
              </a:solidFill>
              <a:effectLst>
                <a:outerShdw blurRad="50800" dist="38100" dir="18900000" algn="tl" rotWithShape="0">
                  <a:srgbClr val="000000">
                    <a:alpha val="43000"/>
                  </a:srgbClr>
                </a:outerShdw>
              </a:effectLst>
              <a:latin typeface="Arial"/>
              <a:cs typeface="Arial"/>
            </a:endParaRPr>
          </a:p>
        </p:txBody>
      </p:sp>
      <p:sp>
        <p:nvSpPr>
          <p:cNvPr id="11" name="TextBox 10"/>
          <p:cNvSpPr txBox="1"/>
          <p:nvPr/>
        </p:nvSpPr>
        <p:spPr>
          <a:xfrm>
            <a:off x="1341578" y="4147964"/>
            <a:ext cx="1822181" cy="707886"/>
          </a:xfrm>
          <a:prstGeom prst="rect">
            <a:avLst/>
          </a:prstGeom>
          <a:noFill/>
        </p:spPr>
        <p:txBody>
          <a:bodyPr wrap="square" rtlCol="0">
            <a:spAutoFit/>
          </a:bodyPr>
          <a:lstStyle/>
          <a:p>
            <a:r>
              <a:rPr lang="en-US" sz="4000" dirty="0" smtClean="0">
                <a:solidFill>
                  <a:srgbClr val="0000FF"/>
                </a:solidFill>
                <a:effectLst>
                  <a:outerShdw blurRad="50800" dist="38100" dir="18900000" algn="tl" rotWithShape="0">
                    <a:srgbClr val="000000">
                      <a:alpha val="43000"/>
                    </a:srgbClr>
                  </a:outerShdw>
                </a:effectLst>
                <a:latin typeface="Arial"/>
                <a:cs typeface="Arial"/>
              </a:rPr>
              <a:t>goals</a:t>
            </a:r>
            <a:endParaRPr lang="en-US" sz="4000" dirty="0">
              <a:solidFill>
                <a:srgbClr val="0000FF"/>
              </a:solidFill>
              <a:effectLst>
                <a:outerShdw blurRad="50800" dist="38100" dir="18900000" algn="tl" rotWithShape="0">
                  <a:srgbClr val="000000">
                    <a:alpha val="43000"/>
                  </a:srgbClr>
                </a:outerShdw>
              </a:effectLst>
              <a:latin typeface="Arial"/>
              <a:cs typeface="Arial"/>
            </a:endParaRPr>
          </a:p>
        </p:txBody>
      </p:sp>
      <p:sp>
        <p:nvSpPr>
          <p:cNvPr id="12" name="TextBox 11"/>
          <p:cNvSpPr txBox="1"/>
          <p:nvPr/>
        </p:nvSpPr>
        <p:spPr>
          <a:xfrm>
            <a:off x="5916181" y="5059206"/>
            <a:ext cx="3150559" cy="707886"/>
          </a:xfrm>
          <a:prstGeom prst="rect">
            <a:avLst/>
          </a:prstGeom>
          <a:noFill/>
        </p:spPr>
        <p:txBody>
          <a:bodyPr wrap="square" rtlCol="0">
            <a:spAutoFit/>
          </a:bodyPr>
          <a:lstStyle/>
          <a:p>
            <a:r>
              <a:rPr lang="en-US" sz="4000" dirty="0" smtClean="0">
                <a:solidFill>
                  <a:srgbClr val="0000FF"/>
                </a:solidFill>
                <a:effectLst>
                  <a:outerShdw blurRad="50800" dist="38100" dir="18900000" algn="tl" rotWithShape="0">
                    <a:srgbClr val="000000">
                      <a:alpha val="43000"/>
                    </a:srgbClr>
                  </a:outerShdw>
                </a:effectLst>
                <a:latin typeface="Arial"/>
                <a:cs typeface="Arial"/>
              </a:rPr>
              <a:t>uncertainty</a:t>
            </a:r>
            <a:endParaRPr lang="en-US" sz="4000" dirty="0">
              <a:solidFill>
                <a:srgbClr val="0000FF"/>
              </a:solidFill>
              <a:effectLst>
                <a:outerShdw blurRad="50800" dist="38100" dir="18900000" algn="tl" rotWithShape="0">
                  <a:srgbClr val="000000">
                    <a:alpha val="43000"/>
                  </a:srgbClr>
                </a:outerShdw>
              </a:effectLst>
              <a:latin typeface="Arial"/>
              <a:cs typeface="Arial"/>
            </a:endParaRPr>
          </a:p>
        </p:txBody>
      </p:sp>
      <p:sp>
        <p:nvSpPr>
          <p:cNvPr id="13" name="TextBox 12"/>
          <p:cNvSpPr txBox="1"/>
          <p:nvPr/>
        </p:nvSpPr>
        <p:spPr>
          <a:xfrm>
            <a:off x="5762368" y="474655"/>
            <a:ext cx="3993121" cy="707886"/>
          </a:xfrm>
          <a:prstGeom prst="rect">
            <a:avLst/>
          </a:prstGeom>
          <a:noFill/>
        </p:spPr>
        <p:txBody>
          <a:bodyPr wrap="square" rtlCol="0">
            <a:spAutoFit/>
          </a:bodyPr>
          <a:lstStyle/>
          <a:p>
            <a:r>
              <a:rPr lang="en-US" sz="4000" dirty="0" smtClean="0">
                <a:solidFill>
                  <a:srgbClr val="0000FF"/>
                </a:solidFill>
                <a:effectLst>
                  <a:outerShdw blurRad="50800" dist="38100" dir="18900000" algn="tl" rotWithShape="0">
                    <a:srgbClr val="000000">
                      <a:alpha val="43000"/>
                    </a:srgbClr>
                  </a:outerShdw>
                </a:effectLst>
                <a:latin typeface="Arial"/>
                <a:cs typeface="Arial"/>
              </a:rPr>
              <a:t>collaboration</a:t>
            </a:r>
            <a:endParaRPr lang="en-US" sz="4000" dirty="0">
              <a:solidFill>
                <a:srgbClr val="0000FF"/>
              </a:solidFill>
              <a:effectLst>
                <a:outerShdw blurRad="50800" dist="38100" dir="18900000" algn="tl" rotWithShape="0">
                  <a:srgbClr val="000000">
                    <a:alpha val="43000"/>
                  </a:srgbClr>
                </a:outerShdw>
              </a:effectLst>
              <a:latin typeface="Arial"/>
              <a:cs typeface="Arial"/>
            </a:endParaRPr>
          </a:p>
        </p:txBody>
      </p:sp>
      <p:sp>
        <p:nvSpPr>
          <p:cNvPr id="16" name="TextBox 15"/>
          <p:cNvSpPr txBox="1"/>
          <p:nvPr/>
        </p:nvSpPr>
        <p:spPr>
          <a:xfrm>
            <a:off x="4403553" y="5786643"/>
            <a:ext cx="2717629" cy="707886"/>
          </a:xfrm>
          <a:prstGeom prst="rect">
            <a:avLst/>
          </a:prstGeom>
          <a:noFill/>
        </p:spPr>
        <p:txBody>
          <a:bodyPr wrap="square" rtlCol="0">
            <a:spAutoFit/>
          </a:bodyPr>
          <a:lstStyle/>
          <a:p>
            <a:r>
              <a:rPr lang="en-US" sz="4000" dirty="0" smtClean="0">
                <a:solidFill>
                  <a:srgbClr val="0000FF"/>
                </a:solidFill>
                <a:effectLst>
                  <a:outerShdw blurRad="50800" dist="38100" dir="18900000" algn="tl" rotWithShape="0">
                    <a:srgbClr val="000000">
                      <a:alpha val="43000"/>
                    </a:srgbClr>
                  </a:outerShdw>
                </a:effectLst>
                <a:latin typeface="Arial"/>
                <a:cs typeface="Arial"/>
              </a:rPr>
              <a:t>control</a:t>
            </a:r>
            <a:endParaRPr lang="en-US" sz="4000" dirty="0">
              <a:solidFill>
                <a:srgbClr val="0000FF"/>
              </a:solidFill>
              <a:effectLst>
                <a:outerShdw blurRad="50800" dist="38100" dir="18900000" algn="tl" rotWithShape="0">
                  <a:srgbClr val="000000">
                    <a:alpha val="43000"/>
                  </a:srgbClr>
                </a:outerShdw>
              </a:effectLst>
              <a:latin typeface="Arial"/>
              <a:cs typeface="Arial"/>
            </a:endParaRPr>
          </a:p>
        </p:txBody>
      </p:sp>
      <p:sp>
        <p:nvSpPr>
          <p:cNvPr id="17" name="TextBox 16"/>
          <p:cNvSpPr txBox="1"/>
          <p:nvPr/>
        </p:nvSpPr>
        <p:spPr>
          <a:xfrm>
            <a:off x="3670514" y="1181255"/>
            <a:ext cx="2245667" cy="707886"/>
          </a:xfrm>
          <a:prstGeom prst="rect">
            <a:avLst/>
          </a:prstGeom>
          <a:noFill/>
        </p:spPr>
        <p:txBody>
          <a:bodyPr wrap="square" rtlCol="0">
            <a:spAutoFit/>
          </a:bodyPr>
          <a:lstStyle/>
          <a:p>
            <a:r>
              <a:rPr lang="en-US" sz="4000" dirty="0" smtClean="0">
                <a:solidFill>
                  <a:srgbClr val="0000FF"/>
                </a:solidFill>
                <a:effectLst>
                  <a:outerShdw blurRad="50800" dist="38100" dir="18900000" algn="tl" rotWithShape="0">
                    <a:srgbClr val="000000">
                      <a:alpha val="43000"/>
                    </a:srgbClr>
                  </a:outerShdw>
                </a:effectLst>
                <a:latin typeface="Arial"/>
                <a:cs typeface="Arial"/>
              </a:rPr>
              <a:t>rewards</a:t>
            </a:r>
            <a:endParaRPr lang="en-US" sz="4000" dirty="0">
              <a:solidFill>
                <a:srgbClr val="0000FF"/>
              </a:solidFill>
              <a:effectLst>
                <a:outerShdw blurRad="50800" dist="38100" dir="18900000" algn="tl" rotWithShape="0">
                  <a:srgbClr val="000000">
                    <a:alpha val="43000"/>
                  </a:srgbClr>
                </a:outerShdw>
              </a:effectLst>
              <a:latin typeface="Arial"/>
              <a:cs typeface="Arial"/>
            </a:endParaRPr>
          </a:p>
        </p:txBody>
      </p:sp>
      <p:sp>
        <p:nvSpPr>
          <p:cNvPr id="18" name="TextBox 17"/>
          <p:cNvSpPr txBox="1"/>
          <p:nvPr/>
        </p:nvSpPr>
        <p:spPr>
          <a:xfrm>
            <a:off x="6249788" y="2995414"/>
            <a:ext cx="2385173" cy="707886"/>
          </a:xfrm>
          <a:prstGeom prst="rect">
            <a:avLst/>
          </a:prstGeom>
          <a:noFill/>
        </p:spPr>
        <p:txBody>
          <a:bodyPr wrap="square" rtlCol="0">
            <a:spAutoFit/>
          </a:bodyPr>
          <a:lstStyle/>
          <a:p>
            <a:r>
              <a:rPr lang="en-US" sz="4000" dirty="0" smtClean="0">
                <a:solidFill>
                  <a:srgbClr val="0000FF"/>
                </a:solidFill>
                <a:effectLst>
                  <a:outerShdw blurRad="50800" dist="38100" dir="18900000" algn="tl" rotWithShape="0">
                    <a:srgbClr val="000000">
                      <a:alpha val="43000"/>
                    </a:srgbClr>
                  </a:outerShdw>
                </a:effectLst>
                <a:latin typeface="Arial"/>
                <a:cs typeface="Arial"/>
              </a:rPr>
              <a:t>adaptive</a:t>
            </a:r>
            <a:endParaRPr lang="en-US" sz="4000" dirty="0">
              <a:solidFill>
                <a:srgbClr val="0000FF"/>
              </a:solidFill>
              <a:effectLst>
                <a:outerShdw blurRad="50800" dist="38100" dir="18900000" algn="tl" rotWithShape="0">
                  <a:srgbClr val="000000">
                    <a:alpha val="43000"/>
                  </a:srgbClr>
                </a:outerShdw>
              </a:effectLst>
              <a:latin typeface="Arial"/>
              <a:cs typeface="Arial"/>
            </a:endParaRPr>
          </a:p>
        </p:txBody>
      </p:sp>
      <p:sp>
        <p:nvSpPr>
          <p:cNvPr id="19" name="TextBox 18"/>
          <p:cNvSpPr txBox="1"/>
          <p:nvPr/>
        </p:nvSpPr>
        <p:spPr>
          <a:xfrm>
            <a:off x="3265816" y="2612990"/>
            <a:ext cx="4490496" cy="2031325"/>
          </a:xfrm>
          <a:prstGeom prst="rect">
            <a:avLst/>
          </a:prstGeom>
          <a:noFill/>
        </p:spPr>
        <p:txBody>
          <a:bodyPr wrap="square" rtlCol="0">
            <a:spAutoFit/>
          </a:bodyPr>
          <a:lstStyle/>
          <a:p>
            <a:r>
              <a:rPr lang="en-AU" dirty="0" err="1" smtClean="0">
                <a:latin typeface="Arial"/>
                <a:ea typeface="ＭＳ 明朝"/>
                <a:cs typeface="Times New Roman"/>
              </a:rPr>
              <a:t>Czikzsentmihalyi’s</a:t>
            </a:r>
            <a:endParaRPr lang="en-AU" dirty="0" smtClean="0">
              <a:latin typeface="Arial"/>
              <a:ea typeface="ＭＳ 明朝"/>
              <a:cs typeface="Times New Roman"/>
            </a:endParaRPr>
          </a:p>
          <a:p>
            <a:r>
              <a:rPr lang="en-US" sz="7200" b="1" i="1" dirty="0" smtClean="0">
                <a:solidFill>
                  <a:srgbClr val="0000FF"/>
                </a:solidFill>
                <a:effectLst>
                  <a:outerShdw blurRad="50800" dist="38100" dir="18900000" algn="tl" rotWithShape="0">
                    <a:srgbClr val="000000">
                      <a:alpha val="43000"/>
                    </a:srgbClr>
                  </a:outerShdw>
                </a:effectLst>
                <a:latin typeface="Arial"/>
                <a:cs typeface="Arial"/>
              </a:rPr>
              <a:t>FLOW</a:t>
            </a:r>
            <a:endParaRPr lang="en-US" sz="7200" b="1" i="1" dirty="0">
              <a:solidFill>
                <a:srgbClr val="0000FF"/>
              </a:solidFill>
              <a:effectLst>
                <a:outerShdw blurRad="50800" dist="38100" dir="18900000" algn="tl" rotWithShape="0">
                  <a:srgbClr val="000000">
                    <a:alpha val="43000"/>
                  </a:srgbClr>
                </a:outerShdw>
              </a:effectLst>
              <a:latin typeface="Arial"/>
              <a:cs typeface="Arial"/>
            </a:endParaRPr>
          </a:p>
          <a:p>
            <a:endParaRPr lang="en-AU" dirty="0" smtClean="0">
              <a:latin typeface="Arial"/>
              <a:ea typeface="ＭＳ 明朝"/>
              <a:cs typeface="Times New Roman"/>
            </a:endParaRPr>
          </a:p>
          <a:p>
            <a:endParaRPr lang="en-US" dirty="0"/>
          </a:p>
        </p:txBody>
      </p:sp>
    </p:spTree>
    <p:extLst>
      <p:ext uri="{BB962C8B-B14F-4D97-AF65-F5344CB8AC3E}">
        <p14:creationId xmlns:p14="http://schemas.microsoft.com/office/powerpoint/2010/main" val="18197785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6" grpId="0"/>
      <p:bldP spid="17" grpId="0"/>
      <p:bldP spid="18"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632955" y="633769"/>
            <a:ext cx="5923682" cy="6105390"/>
            <a:chOff x="1632955" y="633769"/>
            <a:chExt cx="5923682" cy="6105390"/>
          </a:xfrm>
        </p:grpSpPr>
        <p:pic>
          <p:nvPicPr>
            <p:cNvPr id="4" name="Picture 3" descr="Screen shot 2013-03-20 at 10.38.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955" y="633769"/>
              <a:ext cx="5923682" cy="6105390"/>
            </a:xfrm>
            <a:prstGeom prst="rect">
              <a:avLst/>
            </a:prstGeom>
          </p:spPr>
        </p:pic>
        <p:sp>
          <p:nvSpPr>
            <p:cNvPr id="5" name="TextBox 4"/>
            <p:cNvSpPr txBox="1"/>
            <p:nvPr/>
          </p:nvSpPr>
          <p:spPr>
            <a:xfrm rot="16200000">
              <a:off x="315385" y="3193522"/>
              <a:ext cx="3586122" cy="523220"/>
            </a:xfrm>
            <a:prstGeom prst="rect">
              <a:avLst/>
            </a:prstGeom>
            <a:noFill/>
          </p:spPr>
          <p:txBody>
            <a:bodyPr wrap="square" rtlCol="0">
              <a:spAutoFit/>
            </a:bodyPr>
            <a:lstStyle/>
            <a:p>
              <a:r>
                <a:rPr lang="en-US" sz="2800" dirty="0" smtClean="0">
                  <a:latin typeface="Arial"/>
                  <a:cs typeface="Arial"/>
                </a:rPr>
                <a:t>Degree of challenge</a:t>
              </a:r>
              <a:endParaRPr lang="en-US" sz="2800" dirty="0">
                <a:latin typeface="Arial"/>
                <a:cs typeface="Arial"/>
              </a:endParaRPr>
            </a:p>
          </p:txBody>
        </p:sp>
        <p:sp>
          <p:nvSpPr>
            <p:cNvPr id="6" name="TextBox 5"/>
            <p:cNvSpPr txBox="1"/>
            <p:nvPr/>
          </p:nvSpPr>
          <p:spPr>
            <a:xfrm>
              <a:off x="3754517" y="6200259"/>
              <a:ext cx="2402238" cy="523220"/>
            </a:xfrm>
            <a:prstGeom prst="rect">
              <a:avLst/>
            </a:prstGeom>
            <a:noFill/>
          </p:spPr>
          <p:txBody>
            <a:bodyPr wrap="square" rtlCol="0">
              <a:spAutoFit/>
            </a:bodyPr>
            <a:lstStyle/>
            <a:p>
              <a:r>
                <a:rPr lang="en-US" sz="2800" dirty="0" smtClean="0">
                  <a:latin typeface="Arial"/>
                  <a:cs typeface="Arial"/>
                </a:rPr>
                <a:t>Skill required</a:t>
              </a:r>
              <a:endParaRPr lang="en-US" sz="2800" dirty="0">
                <a:latin typeface="Arial"/>
                <a:cs typeface="Arial"/>
              </a:endParaRPr>
            </a:p>
          </p:txBody>
        </p:sp>
      </p:grpSp>
      <p:cxnSp>
        <p:nvCxnSpPr>
          <p:cNvPr id="13" name="Straight Connector 12"/>
          <p:cNvCxnSpPr/>
          <p:nvPr/>
        </p:nvCxnSpPr>
        <p:spPr>
          <a:xfrm flipV="1">
            <a:off x="3151211" y="3974074"/>
            <a:ext cx="172455" cy="1764773"/>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3323666" y="3974074"/>
            <a:ext cx="956337" cy="2"/>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766011" y="3956066"/>
            <a:ext cx="1348284" cy="1801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6109721" y="2123734"/>
            <a:ext cx="0" cy="1832332"/>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2666838" y="2963812"/>
            <a:ext cx="1313656" cy="400110"/>
          </a:xfrm>
          <a:prstGeom prst="rect">
            <a:avLst/>
          </a:prstGeom>
          <a:noFill/>
        </p:spPr>
        <p:txBody>
          <a:bodyPr wrap="square" rtlCol="0">
            <a:spAutoFit/>
          </a:bodyPr>
          <a:lstStyle/>
          <a:p>
            <a:r>
              <a:rPr lang="en-US" sz="2000" b="1" dirty="0" smtClean="0">
                <a:latin typeface="Arial"/>
                <a:cs typeface="Arial"/>
              </a:rPr>
              <a:t>ANXIETY</a:t>
            </a:r>
            <a:endParaRPr lang="en-US" sz="2000" b="1" dirty="0">
              <a:latin typeface="Arial"/>
              <a:cs typeface="Arial"/>
            </a:endParaRPr>
          </a:p>
        </p:txBody>
      </p:sp>
      <p:sp>
        <p:nvSpPr>
          <p:cNvPr id="34" name="TextBox 33"/>
          <p:cNvSpPr txBox="1"/>
          <p:nvPr/>
        </p:nvSpPr>
        <p:spPr>
          <a:xfrm>
            <a:off x="5354747" y="4565844"/>
            <a:ext cx="1519095" cy="400110"/>
          </a:xfrm>
          <a:prstGeom prst="rect">
            <a:avLst/>
          </a:prstGeom>
          <a:noFill/>
        </p:spPr>
        <p:txBody>
          <a:bodyPr wrap="square" rtlCol="0">
            <a:spAutoFit/>
          </a:bodyPr>
          <a:lstStyle/>
          <a:p>
            <a:r>
              <a:rPr lang="en-US" sz="2000" b="1" dirty="0" smtClean="0">
                <a:latin typeface="Arial"/>
                <a:cs typeface="Arial"/>
              </a:rPr>
              <a:t>BOREDOM</a:t>
            </a:r>
            <a:endParaRPr lang="en-US" sz="2000" b="1" dirty="0">
              <a:latin typeface="Arial"/>
              <a:cs typeface="Arial"/>
            </a:endParaRPr>
          </a:p>
        </p:txBody>
      </p:sp>
      <p:sp>
        <p:nvSpPr>
          <p:cNvPr id="8" name="TextBox 7"/>
          <p:cNvSpPr txBox="1"/>
          <p:nvPr/>
        </p:nvSpPr>
        <p:spPr>
          <a:xfrm>
            <a:off x="2765999" y="3784279"/>
            <a:ext cx="917144" cy="379591"/>
          </a:xfrm>
          <a:prstGeom prst="rect">
            <a:avLst/>
          </a:prstGeom>
          <a:noFill/>
        </p:spPr>
        <p:txBody>
          <a:bodyPr wrap="square" rtlCol="0">
            <a:spAutoFit/>
          </a:bodyPr>
          <a:lstStyle/>
          <a:p>
            <a:pPr>
              <a:lnSpc>
                <a:spcPct val="50000"/>
              </a:lnSpc>
            </a:pPr>
            <a:r>
              <a:rPr lang="en-US" sz="3200" dirty="0" smtClean="0">
                <a:latin typeface="Arial"/>
                <a:cs typeface="Arial"/>
              </a:rPr>
              <a:t>B </a:t>
            </a:r>
            <a:r>
              <a:rPr lang="en-US" sz="2000" dirty="0" smtClean="0">
                <a:latin typeface="Arial"/>
                <a:cs typeface="Arial"/>
              </a:rPr>
              <a:t>X</a:t>
            </a:r>
          </a:p>
        </p:txBody>
      </p:sp>
      <p:sp>
        <p:nvSpPr>
          <p:cNvPr id="7" name="TextBox 6"/>
          <p:cNvSpPr txBox="1"/>
          <p:nvPr/>
        </p:nvSpPr>
        <p:spPr>
          <a:xfrm>
            <a:off x="2613599" y="5572915"/>
            <a:ext cx="917144" cy="379591"/>
          </a:xfrm>
          <a:prstGeom prst="rect">
            <a:avLst/>
          </a:prstGeom>
          <a:noFill/>
        </p:spPr>
        <p:txBody>
          <a:bodyPr wrap="square" rtlCol="0">
            <a:spAutoFit/>
          </a:bodyPr>
          <a:lstStyle/>
          <a:p>
            <a:pPr>
              <a:lnSpc>
                <a:spcPct val="50000"/>
              </a:lnSpc>
            </a:pPr>
            <a:r>
              <a:rPr lang="en-US" sz="3200" dirty="0" smtClean="0">
                <a:latin typeface="Arial"/>
                <a:cs typeface="Arial"/>
              </a:rPr>
              <a:t>A </a:t>
            </a:r>
            <a:r>
              <a:rPr lang="en-US" sz="2000" dirty="0" smtClean="0">
                <a:latin typeface="Arial"/>
                <a:cs typeface="Arial"/>
              </a:rPr>
              <a:t>X</a:t>
            </a:r>
          </a:p>
        </p:txBody>
      </p:sp>
      <p:sp>
        <p:nvSpPr>
          <p:cNvPr id="11" name="TextBox 10"/>
          <p:cNvSpPr txBox="1"/>
          <p:nvPr/>
        </p:nvSpPr>
        <p:spPr>
          <a:xfrm>
            <a:off x="5528095" y="1972775"/>
            <a:ext cx="777154" cy="379591"/>
          </a:xfrm>
          <a:prstGeom prst="rect">
            <a:avLst/>
          </a:prstGeom>
          <a:noFill/>
        </p:spPr>
        <p:txBody>
          <a:bodyPr wrap="square" rtlCol="0">
            <a:spAutoFit/>
          </a:bodyPr>
          <a:lstStyle/>
          <a:p>
            <a:pPr>
              <a:lnSpc>
                <a:spcPct val="50000"/>
              </a:lnSpc>
            </a:pPr>
            <a:r>
              <a:rPr lang="en-US" sz="3200" dirty="0" smtClean="0">
                <a:latin typeface="Arial"/>
                <a:cs typeface="Arial"/>
              </a:rPr>
              <a:t>D </a:t>
            </a:r>
            <a:r>
              <a:rPr lang="en-US" sz="2000" dirty="0" smtClean="0">
                <a:latin typeface="Arial"/>
                <a:cs typeface="Arial"/>
              </a:rPr>
              <a:t>X</a:t>
            </a:r>
          </a:p>
        </p:txBody>
      </p:sp>
      <p:sp>
        <p:nvSpPr>
          <p:cNvPr id="9" name="TextBox 8"/>
          <p:cNvSpPr txBox="1"/>
          <p:nvPr/>
        </p:nvSpPr>
        <p:spPr>
          <a:xfrm>
            <a:off x="5937266" y="3798323"/>
            <a:ext cx="917144" cy="379591"/>
          </a:xfrm>
          <a:prstGeom prst="rect">
            <a:avLst/>
          </a:prstGeom>
          <a:noFill/>
        </p:spPr>
        <p:txBody>
          <a:bodyPr wrap="square" rtlCol="0">
            <a:spAutoFit/>
          </a:bodyPr>
          <a:lstStyle/>
          <a:p>
            <a:pPr>
              <a:lnSpc>
                <a:spcPct val="50000"/>
              </a:lnSpc>
            </a:pPr>
            <a:r>
              <a:rPr lang="en-US" sz="2000" dirty="0" smtClean="0">
                <a:latin typeface="Arial"/>
                <a:cs typeface="Arial"/>
              </a:rPr>
              <a:t>X  </a:t>
            </a:r>
            <a:r>
              <a:rPr lang="en-US" sz="3200" dirty="0" smtClean="0">
                <a:latin typeface="Arial"/>
                <a:cs typeface="Arial"/>
              </a:rPr>
              <a:t>C</a:t>
            </a:r>
          </a:p>
        </p:txBody>
      </p:sp>
      <p:sp>
        <p:nvSpPr>
          <p:cNvPr id="2" name="TextBox 1"/>
          <p:cNvSpPr txBox="1"/>
          <p:nvPr/>
        </p:nvSpPr>
        <p:spPr>
          <a:xfrm>
            <a:off x="2666838" y="66636"/>
            <a:ext cx="4818147" cy="584776"/>
          </a:xfrm>
          <a:prstGeom prst="rect">
            <a:avLst/>
          </a:prstGeom>
          <a:noFill/>
        </p:spPr>
        <p:txBody>
          <a:bodyPr wrap="square" rtlCol="0">
            <a:spAutoFit/>
          </a:bodyPr>
          <a:lstStyle/>
          <a:p>
            <a:r>
              <a:rPr lang="en-US" sz="3200" dirty="0" smtClean="0">
                <a:effectLst>
                  <a:outerShdw blurRad="50800" dist="38100" dir="18900000" algn="bl" rotWithShape="0">
                    <a:prstClr val="black">
                      <a:alpha val="40000"/>
                    </a:prstClr>
                  </a:outerShdw>
                </a:effectLst>
                <a:latin typeface="Arial"/>
                <a:cs typeface="Arial"/>
              </a:rPr>
              <a:t>Managing Optimal flow</a:t>
            </a:r>
            <a:endParaRPr lang="en-US" sz="3200" dirty="0">
              <a:effectLst>
                <a:outerShdw blurRad="50800" dist="38100" dir="18900000" algn="bl" rotWithShape="0">
                  <a:prstClr val="black">
                    <a:alpha val="40000"/>
                  </a:prstClr>
                </a:outerShdw>
              </a:effectLst>
              <a:latin typeface="Arial"/>
              <a:cs typeface="Arial"/>
            </a:endParaRPr>
          </a:p>
        </p:txBody>
      </p:sp>
    </p:spTree>
    <p:extLst>
      <p:ext uri="{BB962C8B-B14F-4D97-AF65-F5344CB8AC3E}">
        <p14:creationId xmlns:p14="http://schemas.microsoft.com/office/powerpoint/2010/main" val="358379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1"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283211" y="2726566"/>
            <a:ext cx="5974157" cy="1015663"/>
          </a:xfrm>
          <a:prstGeom prst="rect">
            <a:avLst/>
          </a:prstGeom>
          <a:noFill/>
        </p:spPr>
        <p:txBody>
          <a:bodyPr wrap="square" rtlCol="0">
            <a:spAutoFit/>
          </a:bodyPr>
          <a:lstStyle/>
          <a:p>
            <a:r>
              <a:rPr lang="en-US" sz="6000" dirty="0" smtClean="0">
                <a:solidFill>
                  <a:srgbClr val="0000FF"/>
                </a:solidFill>
                <a:effectLst>
                  <a:outerShdw blurRad="50800" dist="38100" dir="18900000" algn="tl" rotWithShape="0">
                    <a:srgbClr val="000000">
                      <a:alpha val="43000"/>
                    </a:srgbClr>
                  </a:outerShdw>
                </a:effectLst>
                <a:latin typeface="Arial"/>
                <a:cs typeface="Arial"/>
              </a:rPr>
              <a:t>Key components</a:t>
            </a:r>
            <a:endParaRPr lang="en-US" sz="6000" dirty="0">
              <a:solidFill>
                <a:srgbClr val="0000FF"/>
              </a:solidFill>
              <a:effectLst>
                <a:outerShdw blurRad="50800" dist="38100" dir="18900000" algn="tl" rotWithShape="0">
                  <a:srgbClr val="000000">
                    <a:alpha val="43000"/>
                  </a:srgbClr>
                </a:outerShdw>
              </a:effectLst>
              <a:latin typeface="Arial"/>
              <a:cs typeface="Arial"/>
            </a:endParaRPr>
          </a:p>
        </p:txBody>
      </p:sp>
      <p:pic>
        <p:nvPicPr>
          <p:cNvPr id="19" name="Picture 18" descr="apps-in-sphere.png"/>
          <p:cNvPicPr>
            <a:picLocks noChangeAspect="1"/>
          </p:cNvPicPr>
          <p:nvPr/>
        </p:nvPicPr>
        <p:blipFill>
          <a:blip r:embed="rId2">
            <a:alphaModFix amt="19000"/>
            <a:extLst>
              <a:ext uri="{28A0092B-C50C-407E-A947-70E740481C1C}">
                <a14:useLocalDpi xmlns:a14="http://schemas.microsoft.com/office/drawing/2010/main" val="0"/>
              </a:ext>
            </a:extLst>
          </a:blip>
          <a:stretch>
            <a:fillRect/>
          </a:stretch>
        </p:blipFill>
        <p:spPr>
          <a:xfrm>
            <a:off x="3163759" y="665567"/>
            <a:ext cx="5789681" cy="5789681"/>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9104727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0937" y="2283262"/>
            <a:ext cx="6927759" cy="584776"/>
          </a:xfrm>
          <a:prstGeom prst="rect">
            <a:avLst/>
          </a:prstGeom>
          <a:noFill/>
        </p:spPr>
        <p:txBody>
          <a:bodyPr wrap="square" rtlCol="0">
            <a:spAutoFit/>
          </a:bodyPr>
          <a:lstStyle/>
          <a:p>
            <a:r>
              <a:rPr lang="en-US" sz="3200" dirty="0" smtClean="0">
                <a:latin typeface="Arial"/>
                <a:cs typeface="Arial"/>
              </a:rPr>
              <a:t>Tacit/informal/social learning . . . </a:t>
            </a:r>
            <a:endParaRPr lang="en-US" sz="3200" dirty="0">
              <a:latin typeface="Arial"/>
              <a:cs typeface="Arial"/>
            </a:endParaRPr>
          </a:p>
        </p:txBody>
      </p:sp>
      <p:pic>
        <p:nvPicPr>
          <p:cNvPr id="9" name="Picture 8" descr="Sugata_Mitr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429" y="4245319"/>
            <a:ext cx="3317267" cy="1903613"/>
          </a:xfrm>
          <a:prstGeom prst="rect">
            <a:avLst/>
          </a:prstGeom>
        </p:spPr>
      </p:pic>
      <p:grpSp>
        <p:nvGrpSpPr>
          <p:cNvPr id="12" name="Group 11"/>
          <p:cNvGrpSpPr/>
          <p:nvPr/>
        </p:nvGrpSpPr>
        <p:grpSpPr>
          <a:xfrm>
            <a:off x="1240289" y="3656342"/>
            <a:ext cx="2350190" cy="1817160"/>
            <a:chOff x="1240289" y="3656342"/>
            <a:chExt cx="2350190" cy="1817160"/>
          </a:xfrm>
        </p:grpSpPr>
        <p:grpSp>
          <p:nvGrpSpPr>
            <p:cNvPr id="7" name="Group 6"/>
            <p:cNvGrpSpPr/>
            <p:nvPr/>
          </p:nvGrpSpPr>
          <p:grpSpPr>
            <a:xfrm>
              <a:off x="1240289" y="3656342"/>
              <a:ext cx="1825886" cy="1817160"/>
              <a:chOff x="1240289" y="3656342"/>
              <a:chExt cx="1825886" cy="1817160"/>
            </a:xfrm>
          </p:grpSpPr>
          <p:pic>
            <p:nvPicPr>
              <p:cNvPr id="4" name="Picture 3" descr="vygotsk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605" y="3656342"/>
                <a:ext cx="1774570" cy="1817160"/>
              </a:xfrm>
              <a:prstGeom prst="rect">
                <a:avLst/>
              </a:prstGeom>
            </p:spPr>
          </p:pic>
          <p:sp>
            <p:nvSpPr>
              <p:cNvPr id="5" name="Rectangle 4"/>
              <p:cNvSpPr/>
              <p:nvPr/>
            </p:nvSpPr>
            <p:spPr>
              <a:xfrm>
                <a:off x="1253118" y="3656342"/>
                <a:ext cx="1712694" cy="191964"/>
              </a:xfrm>
              <a:prstGeom prst="rect">
                <a:avLst/>
              </a:prstGeom>
              <a:gradFill flip="none" rotWithShape="0">
                <a:gsLst>
                  <a:gs pos="0">
                    <a:schemeClr val="bg1"/>
                  </a:gs>
                  <a:gs pos="100000">
                    <a:schemeClr val="bg1">
                      <a:alpha val="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16200000">
                <a:off x="479924" y="4429535"/>
                <a:ext cx="1712694" cy="191964"/>
              </a:xfrm>
              <a:prstGeom prst="rect">
                <a:avLst/>
              </a:prstGeom>
              <a:gradFill flip="none" rotWithShape="1">
                <a:gsLst>
                  <a:gs pos="0">
                    <a:schemeClr val="bg1"/>
                  </a:gs>
                  <a:gs pos="100000">
                    <a:schemeClr val="bg1">
                      <a:alpha val="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rot="20583023">
              <a:off x="1964860" y="4944403"/>
              <a:ext cx="1625619" cy="400110"/>
            </a:xfrm>
            <a:prstGeom prst="rect">
              <a:avLst/>
            </a:prstGeom>
            <a:noFill/>
          </p:spPr>
          <p:txBody>
            <a:bodyPr wrap="square" rtlCol="0">
              <a:spAutoFit/>
            </a:bodyPr>
            <a:lstStyle/>
            <a:p>
              <a:r>
                <a:rPr lang="en-US" sz="2000" dirty="0" err="1" smtClean="0">
                  <a:latin typeface="Lucida Handwriting"/>
                  <a:cs typeface="Lucida Handwriting"/>
                </a:rPr>
                <a:t>Vygotsk</a:t>
              </a:r>
              <a:r>
                <a:rPr lang="en-US" sz="2000" dirty="0" err="1" smtClean="0">
                  <a:latin typeface="Bradley Hand ITC TT-Bold"/>
                  <a:cs typeface="Bradley Hand ITC TT-Bold"/>
                </a:rPr>
                <a:t>y</a:t>
              </a:r>
              <a:endParaRPr lang="en-US" sz="2000" dirty="0">
                <a:latin typeface="Bradley Hand ITC TT-Bold"/>
                <a:cs typeface="Bradley Hand ITC TT-Bold"/>
              </a:endParaRPr>
            </a:p>
          </p:txBody>
        </p:sp>
      </p:grpSp>
    </p:spTree>
    <p:extLst>
      <p:ext uri="{BB962C8B-B14F-4D97-AF65-F5344CB8AC3E}">
        <p14:creationId xmlns:p14="http://schemas.microsoft.com/office/powerpoint/2010/main" val="122315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le_in_the_wall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4781" y="3730914"/>
            <a:ext cx="4347215" cy="2888758"/>
          </a:xfrm>
          <a:prstGeom prst="rect">
            <a:avLst/>
          </a:prstGeom>
        </p:spPr>
      </p:pic>
      <p:pic>
        <p:nvPicPr>
          <p:cNvPr id="6" name="Picture 5" descr="computer_ki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01" y="2767030"/>
            <a:ext cx="3708400" cy="2781300"/>
          </a:xfrm>
          <a:prstGeom prst="rect">
            <a:avLst/>
          </a:prstGeom>
        </p:spPr>
      </p:pic>
      <p:pic>
        <p:nvPicPr>
          <p:cNvPr id="5" name="Picture 4" descr="computer_wa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292" y="250766"/>
            <a:ext cx="3810000" cy="2133600"/>
          </a:xfrm>
          <a:prstGeom prst="rect">
            <a:avLst/>
          </a:prstGeom>
        </p:spPr>
      </p:pic>
      <p:pic>
        <p:nvPicPr>
          <p:cNvPr id="2" name="Picture 1" descr="Sugata_Mitr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9634" y="1189329"/>
            <a:ext cx="2710878" cy="1804428"/>
          </a:xfrm>
          <a:prstGeom prst="rect">
            <a:avLst/>
          </a:prstGeom>
        </p:spPr>
      </p:pic>
      <p:sp>
        <p:nvSpPr>
          <p:cNvPr id="7" name="TextBox 6"/>
          <p:cNvSpPr txBox="1"/>
          <p:nvPr/>
        </p:nvSpPr>
        <p:spPr>
          <a:xfrm>
            <a:off x="6905907" y="2993757"/>
            <a:ext cx="1954605" cy="553998"/>
          </a:xfrm>
          <a:prstGeom prst="rect">
            <a:avLst/>
          </a:prstGeom>
          <a:noFill/>
        </p:spPr>
        <p:txBody>
          <a:bodyPr wrap="square" rtlCol="0">
            <a:spAutoFit/>
          </a:bodyPr>
          <a:lstStyle/>
          <a:p>
            <a:pPr>
              <a:lnSpc>
                <a:spcPct val="130000"/>
              </a:lnSpc>
            </a:pPr>
            <a:r>
              <a:rPr lang="en-US" sz="2400" i="1" dirty="0" smtClean="0">
                <a:latin typeface="Arial"/>
                <a:cs typeface="Arial"/>
              </a:rPr>
              <a:t>Sugata Mitra</a:t>
            </a:r>
          </a:p>
        </p:txBody>
      </p:sp>
      <p:pic>
        <p:nvPicPr>
          <p:cNvPr id="8" name="Picture 7" descr="hiwel_logo.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4781" y="2561957"/>
            <a:ext cx="1727200" cy="863600"/>
          </a:xfrm>
          <a:prstGeom prst="rect">
            <a:avLst/>
          </a:prstGeom>
        </p:spPr>
      </p:pic>
    </p:spTree>
    <p:extLst>
      <p:ext uri="{BB962C8B-B14F-4D97-AF65-F5344CB8AC3E}">
        <p14:creationId xmlns:p14="http://schemas.microsoft.com/office/powerpoint/2010/main" val="28200701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gataMitri_TED.jp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57" y="1016970"/>
            <a:ext cx="8130526" cy="4569851"/>
          </a:xfrm>
          <a:prstGeom prst="rect">
            <a:avLst/>
          </a:prstGeom>
        </p:spPr>
      </p:pic>
      <p:pic>
        <p:nvPicPr>
          <p:cNvPr id="6" name="Picture 5">
            <a:hlinkClick r:id="rId4"/>
          </p:cNvPr>
          <p:cNvPicPr>
            <a:picLocks noChangeAspect="1"/>
          </p:cNvPicPr>
          <p:nvPr/>
        </p:nvPicPr>
        <p:blipFill>
          <a:blip r:embed="rId5"/>
          <a:stretch>
            <a:fillRect/>
          </a:stretch>
        </p:blipFill>
        <p:spPr>
          <a:xfrm>
            <a:off x="6018567" y="5742987"/>
            <a:ext cx="2943998" cy="886663"/>
          </a:xfrm>
          <a:prstGeom prst="rect">
            <a:avLst/>
          </a:prstGeom>
        </p:spPr>
      </p:pic>
    </p:spTree>
    <p:extLst>
      <p:ext uri="{BB962C8B-B14F-4D97-AF65-F5344CB8AC3E}">
        <p14:creationId xmlns:p14="http://schemas.microsoft.com/office/powerpoint/2010/main" val="113126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4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3426" y="1735686"/>
            <a:ext cx="6927759" cy="523220"/>
          </a:xfrm>
          <a:prstGeom prst="rect">
            <a:avLst/>
          </a:prstGeom>
          <a:noFill/>
        </p:spPr>
        <p:txBody>
          <a:bodyPr wrap="square" rtlCol="0">
            <a:spAutoFit/>
          </a:bodyPr>
          <a:lstStyle/>
          <a:p>
            <a:r>
              <a:rPr lang="en-US" sz="2800" dirty="0" smtClean="0">
                <a:latin typeface="Arial"/>
                <a:cs typeface="Arial"/>
              </a:rPr>
              <a:t>Tacit/informal/social learning . . . </a:t>
            </a:r>
            <a:endParaRPr lang="en-US" sz="2800" dirty="0">
              <a:latin typeface="Arial"/>
              <a:cs typeface="Arial"/>
            </a:endParaRPr>
          </a:p>
        </p:txBody>
      </p:sp>
      <p:grpSp>
        <p:nvGrpSpPr>
          <p:cNvPr id="12" name="Group 11"/>
          <p:cNvGrpSpPr/>
          <p:nvPr/>
        </p:nvGrpSpPr>
        <p:grpSpPr>
          <a:xfrm>
            <a:off x="1240289" y="3656342"/>
            <a:ext cx="2350190" cy="1817160"/>
            <a:chOff x="1240289" y="3656342"/>
            <a:chExt cx="2350190" cy="1817160"/>
          </a:xfrm>
        </p:grpSpPr>
        <p:grpSp>
          <p:nvGrpSpPr>
            <p:cNvPr id="7" name="Group 6"/>
            <p:cNvGrpSpPr/>
            <p:nvPr/>
          </p:nvGrpSpPr>
          <p:grpSpPr>
            <a:xfrm>
              <a:off x="1240289" y="3656342"/>
              <a:ext cx="1825886" cy="1817160"/>
              <a:chOff x="1240289" y="3656342"/>
              <a:chExt cx="1825886" cy="1817160"/>
            </a:xfrm>
          </p:grpSpPr>
          <p:pic>
            <p:nvPicPr>
              <p:cNvPr id="4" name="Picture 3" descr="vygotsk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605" y="3656342"/>
                <a:ext cx="1774570" cy="1817160"/>
              </a:xfrm>
              <a:prstGeom prst="rect">
                <a:avLst/>
              </a:prstGeom>
            </p:spPr>
          </p:pic>
          <p:sp>
            <p:nvSpPr>
              <p:cNvPr id="5" name="Rectangle 4"/>
              <p:cNvSpPr/>
              <p:nvPr/>
            </p:nvSpPr>
            <p:spPr>
              <a:xfrm>
                <a:off x="1253118" y="3656342"/>
                <a:ext cx="1712694" cy="191964"/>
              </a:xfrm>
              <a:prstGeom prst="rect">
                <a:avLst/>
              </a:prstGeom>
              <a:gradFill flip="none" rotWithShape="0">
                <a:gsLst>
                  <a:gs pos="0">
                    <a:schemeClr val="bg1"/>
                  </a:gs>
                  <a:gs pos="100000">
                    <a:schemeClr val="bg1">
                      <a:alpha val="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16200000">
                <a:off x="479924" y="4429535"/>
                <a:ext cx="1712694" cy="191964"/>
              </a:xfrm>
              <a:prstGeom prst="rect">
                <a:avLst/>
              </a:prstGeom>
              <a:gradFill flip="none" rotWithShape="1">
                <a:gsLst>
                  <a:gs pos="0">
                    <a:schemeClr val="bg1"/>
                  </a:gs>
                  <a:gs pos="100000">
                    <a:schemeClr val="bg1">
                      <a:alpha val="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rot="20583023">
              <a:off x="1964860" y="4944403"/>
              <a:ext cx="1625619" cy="400110"/>
            </a:xfrm>
            <a:prstGeom prst="rect">
              <a:avLst/>
            </a:prstGeom>
            <a:noFill/>
          </p:spPr>
          <p:txBody>
            <a:bodyPr wrap="square" rtlCol="0">
              <a:spAutoFit/>
            </a:bodyPr>
            <a:lstStyle/>
            <a:p>
              <a:r>
                <a:rPr lang="en-US" sz="2000" dirty="0" err="1" smtClean="0">
                  <a:latin typeface="Lucida Handwriting"/>
                  <a:cs typeface="Lucida Handwriting"/>
                </a:rPr>
                <a:t>Vygotsk</a:t>
              </a:r>
              <a:r>
                <a:rPr lang="en-US" sz="2000" dirty="0" err="1" smtClean="0">
                  <a:latin typeface="Bradley Hand ITC TT-Bold"/>
                  <a:cs typeface="Bradley Hand ITC TT-Bold"/>
                </a:rPr>
                <a:t>y</a:t>
              </a:r>
              <a:endParaRPr lang="en-US" sz="2000" dirty="0">
                <a:latin typeface="Bradley Hand ITC TT-Bold"/>
                <a:cs typeface="Bradley Hand ITC TT-Bold"/>
              </a:endParaRPr>
            </a:p>
          </p:txBody>
        </p:sp>
      </p:grpSp>
      <p:sp>
        <p:nvSpPr>
          <p:cNvPr id="3" name="TextBox 2"/>
          <p:cNvSpPr txBox="1"/>
          <p:nvPr/>
        </p:nvSpPr>
        <p:spPr>
          <a:xfrm>
            <a:off x="3613494" y="2563021"/>
            <a:ext cx="5597691" cy="3871829"/>
          </a:xfrm>
          <a:prstGeom prst="rect">
            <a:avLst/>
          </a:prstGeom>
          <a:noFill/>
        </p:spPr>
        <p:txBody>
          <a:bodyPr wrap="square" rtlCol="0">
            <a:spAutoFit/>
          </a:bodyPr>
          <a:lstStyle/>
          <a:p>
            <a:pPr marL="293688" indent="-293688">
              <a:lnSpc>
                <a:spcPct val="120000"/>
              </a:lnSpc>
              <a:spcBef>
                <a:spcPts val="600"/>
              </a:spcBef>
              <a:buFontTx/>
              <a:buChar char="-"/>
            </a:pPr>
            <a:r>
              <a:rPr lang="en-US" sz="2400" dirty="0" smtClean="0">
                <a:latin typeface="Arial"/>
                <a:cs typeface="Arial"/>
              </a:rPr>
              <a:t>scaffolding</a:t>
            </a:r>
          </a:p>
          <a:p>
            <a:pPr marL="293688" indent="-293688">
              <a:lnSpc>
                <a:spcPct val="120000"/>
              </a:lnSpc>
              <a:spcBef>
                <a:spcPts val="600"/>
              </a:spcBef>
              <a:buFontTx/>
              <a:buChar char="-"/>
            </a:pPr>
            <a:r>
              <a:rPr lang="en-US" sz="2400" dirty="0" smtClean="0">
                <a:latin typeface="Arial"/>
                <a:cs typeface="Arial"/>
              </a:rPr>
              <a:t>zone of proximal development (ZPD)</a:t>
            </a:r>
          </a:p>
          <a:p>
            <a:pPr marL="293688" indent="-293688">
              <a:lnSpc>
                <a:spcPct val="120000"/>
              </a:lnSpc>
              <a:spcBef>
                <a:spcPts val="600"/>
              </a:spcBef>
            </a:pPr>
            <a:r>
              <a:rPr lang="en-US" sz="2400" dirty="0" smtClean="0">
                <a:latin typeface="Arial"/>
                <a:cs typeface="Arial"/>
              </a:rPr>
              <a:t>-	teacher is actively responding to students</a:t>
            </a:r>
          </a:p>
          <a:p>
            <a:pPr marL="293688" indent="-293688">
              <a:lnSpc>
                <a:spcPct val="120000"/>
              </a:lnSpc>
              <a:spcBef>
                <a:spcPts val="600"/>
              </a:spcBef>
            </a:pPr>
            <a:r>
              <a:rPr lang="en-US" sz="2400" dirty="0" smtClean="0">
                <a:latin typeface="Arial"/>
                <a:cs typeface="Arial"/>
              </a:rPr>
              <a:t>- 	student is a co-participant in this interaction</a:t>
            </a:r>
          </a:p>
          <a:p>
            <a:pPr marL="293688" indent="-293688">
              <a:lnSpc>
                <a:spcPct val="120000"/>
              </a:lnSpc>
              <a:spcBef>
                <a:spcPts val="600"/>
              </a:spcBef>
            </a:pPr>
            <a:r>
              <a:rPr lang="en-US" sz="2400" dirty="0" smtClean="0">
                <a:latin typeface="Arial"/>
                <a:cs typeface="Arial"/>
              </a:rPr>
              <a:t>- 	learning environment is dynamic</a:t>
            </a:r>
          </a:p>
          <a:p>
            <a:pPr marL="293688" indent="-293688"/>
            <a:endParaRPr lang="en-US" sz="2400" dirty="0"/>
          </a:p>
        </p:txBody>
      </p:sp>
    </p:spTree>
    <p:extLst>
      <p:ext uri="{BB962C8B-B14F-4D97-AF65-F5344CB8AC3E}">
        <p14:creationId xmlns:p14="http://schemas.microsoft.com/office/powerpoint/2010/main" val="428809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SC_class.jpg"/>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20326825">
            <a:off x="382413" y="3303983"/>
            <a:ext cx="980323" cy="630917"/>
          </a:xfrm>
          <a:prstGeom prst="rect">
            <a:avLst/>
          </a:prstGeom>
        </p:spPr>
      </p:pic>
      <p:sp>
        <p:nvSpPr>
          <p:cNvPr id="2" name="TextBox 1"/>
          <p:cNvSpPr txBox="1"/>
          <p:nvPr/>
        </p:nvSpPr>
        <p:spPr>
          <a:xfrm>
            <a:off x="454906" y="965655"/>
            <a:ext cx="2778211" cy="523220"/>
          </a:xfrm>
          <a:prstGeom prst="rect">
            <a:avLst/>
          </a:prstGeom>
          <a:noFill/>
        </p:spPr>
        <p:txBody>
          <a:bodyPr wrap="square" rtlCol="0">
            <a:spAutoFit/>
          </a:bodyPr>
          <a:lstStyle/>
          <a:p>
            <a:r>
              <a:rPr lang="en-US" sz="2800" dirty="0" smtClean="0">
                <a:effectLst>
                  <a:outerShdw blurRad="50800" dist="38100" dir="18900000" algn="bl" rotWithShape="0">
                    <a:prstClr val="black">
                      <a:alpha val="40000"/>
                    </a:prstClr>
                  </a:outerShdw>
                </a:effectLst>
                <a:latin typeface="Arial"/>
                <a:cs typeface="Arial"/>
              </a:rPr>
              <a:t>tacit knowledge</a:t>
            </a:r>
            <a:endParaRPr lang="en-US" sz="2800" dirty="0">
              <a:effectLst>
                <a:outerShdw blurRad="50800" dist="38100" dir="18900000" algn="bl" rotWithShape="0">
                  <a:prstClr val="black">
                    <a:alpha val="40000"/>
                  </a:prstClr>
                </a:outerShdw>
              </a:effectLst>
              <a:latin typeface="Arial"/>
              <a:cs typeface="Arial"/>
            </a:endParaRPr>
          </a:p>
        </p:txBody>
      </p:sp>
      <p:sp>
        <p:nvSpPr>
          <p:cNvPr id="3" name="TextBox 2"/>
          <p:cNvSpPr txBox="1"/>
          <p:nvPr/>
        </p:nvSpPr>
        <p:spPr>
          <a:xfrm>
            <a:off x="608768" y="3096222"/>
            <a:ext cx="2863944" cy="523220"/>
          </a:xfrm>
          <a:prstGeom prst="rect">
            <a:avLst/>
          </a:prstGeom>
          <a:noFill/>
        </p:spPr>
        <p:txBody>
          <a:bodyPr wrap="square" rtlCol="0">
            <a:spAutoFit/>
          </a:bodyPr>
          <a:lstStyle/>
          <a:p>
            <a:r>
              <a:rPr lang="en-US" sz="2800" dirty="0" smtClean="0">
                <a:effectLst>
                  <a:outerShdw blurRad="50800" dist="38100" dir="18900000" algn="bl" rotWithShape="0">
                    <a:prstClr val="black">
                      <a:alpha val="40000"/>
                    </a:prstClr>
                  </a:outerShdw>
                </a:effectLst>
                <a:latin typeface="Arial"/>
                <a:cs typeface="Arial"/>
              </a:rPr>
              <a:t>social interaction</a:t>
            </a:r>
            <a:endParaRPr lang="en-US" sz="2800" dirty="0">
              <a:effectLst>
                <a:outerShdw blurRad="50800" dist="38100" dir="18900000" algn="bl" rotWithShape="0">
                  <a:prstClr val="black">
                    <a:alpha val="40000"/>
                  </a:prstClr>
                </a:outerShdw>
              </a:effectLst>
              <a:latin typeface="Arial"/>
              <a:cs typeface="Arial"/>
            </a:endParaRPr>
          </a:p>
        </p:txBody>
      </p:sp>
      <p:sp>
        <p:nvSpPr>
          <p:cNvPr id="4" name="TextBox 3"/>
          <p:cNvSpPr txBox="1"/>
          <p:nvPr/>
        </p:nvSpPr>
        <p:spPr>
          <a:xfrm>
            <a:off x="257238" y="5014494"/>
            <a:ext cx="2863944" cy="523220"/>
          </a:xfrm>
          <a:prstGeom prst="rect">
            <a:avLst/>
          </a:prstGeom>
          <a:noFill/>
        </p:spPr>
        <p:txBody>
          <a:bodyPr wrap="square" rtlCol="0">
            <a:spAutoFit/>
          </a:bodyPr>
          <a:lstStyle/>
          <a:p>
            <a:r>
              <a:rPr lang="en-US" sz="2800" dirty="0" smtClean="0">
                <a:effectLst>
                  <a:outerShdw blurRad="50800" dist="38100" dir="18900000" algn="bl" rotWithShape="0">
                    <a:prstClr val="black">
                      <a:alpha val="40000"/>
                    </a:prstClr>
                  </a:outerShdw>
                </a:effectLst>
                <a:latin typeface="Arial"/>
                <a:cs typeface="Arial"/>
              </a:rPr>
              <a:t>informal learning</a:t>
            </a:r>
            <a:endParaRPr lang="en-US" sz="2800" dirty="0">
              <a:effectLst>
                <a:outerShdw blurRad="50800" dist="38100" dir="18900000" algn="bl" rotWithShape="0">
                  <a:prstClr val="black">
                    <a:alpha val="40000"/>
                  </a:prstClr>
                </a:outerShdw>
              </a:effectLst>
              <a:latin typeface="Arial"/>
              <a:cs typeface="Arial"/>
            </a:endParaRPr>
          </a:p>
        </p:txBody>
      </p:sp>
      <p:sp>
        <p:nvSpPr>
          <p:cNvPr id="5" name="TextBox 4"/>
          <p:cNvSpPr txBox="1"/>
          <p:nvPr/>
        </p:nvSpPr>
        <p:spPr>
          <a:xfrm>
            <a:off x="3121182" y="226991"/>
            <a:ext cx="5349390" cy="1200329"/>
          </a:xfrm>
          <a:prstGeom prst="rect">
            <a:avLst/>
          </a:prstGeom>
          <a:noFill/>
        </p:spPr>
        <p:txBody>
          <a:bodyPr wrap="square" rtlCol="0">
            <a:spAutoFit/>
          </a:bodyPr>
          <a:lstStyle/>
          <a:p>
            <a:r>
              <a:rPr lang="en-US" dirty="0" smtClean="0">
                <a:latin typeface="Arial"/>
                <a:cs typeface="Arial"/>
              </a:rPr>
              <a:t>. . . comes from a first person act of doing and thinking within a content area or discipline. It is about problem solving and learning situated within relevant, authentic experiences</a:t>
            </a:r>
            <a:endParaRPr lang="en-US" dirty="0">
              <a:latin typeface="Arial"/>
              <a:cs typeface="Arial"/>
            </a:endParaRPr>
          </a:p>
        </p:txBody>
      </p:sp>
      <p:sp>
        <p:nvSpPr>
          <p:cNvPr id="6" name="TextBox 5"/>
          <p:cNvSpPr txBox="1"/>
          <p:nvPr/>
        </p:nvSpPr>
        <p:spPr>
          <a:xfrm>
            <a:off x="4715374" y="1428535"/>
            <a:ext cx="4174339" cy="369332"/>
          </a:xfrm>
          <a:prstGeom prst="rect">
            <a:avLst/>
          </a:prstGeom>
          <a:noFill/>
        </p:spPr>
        <p:txBody>
          <a:bodyPr wrap="square" rtlCol="0">
            <a:spAutoFit/>
          </a:bodyPr>
          <a:lstStyle/>
          <a:p>
            <a:r>
              <a:rPr lang="en-US" dirty="0" smtClean="0">
                <a:latin typeface="Arial"/>
                <a:cs typeface="Arial"/>
              </a:rPr>
              <a:t> . . . . </a:t>
            </a:r>
            <a:r>
              <a:rPr lang="en-US" dirty="0">
                <a:latin typeface="Arial"/>
                <a:cs typeface="Arial"/>
              </a:rPr>
              <a:t> </a:t>
            </a:r>
            <a:r>
              <a:rPr lang="en-US" dirty="0" smtClean="0">
                <a:latin typeface="Arial"/>
                <a:cs typeface="Arial"/>
              </a:rPr>
              <a:t>is exemplified by apprenticeships</a:t>
            </a:r>
            <a:endParaRPr lang="en-US" dirty="0">
              <a:latin typeface="Arial"/>
              <a:cs typeface="Arial"/>
            </a:endParaRPr>
          </a:p>
        </p:txBody>
      </p:sp>
      <p:sp>
        <p:nvSpPr>
          <p:cNvPr id="7" name="TextBox 6"/>
          <p:cNvSpPr txBox="1"/>
          <p:nvPr/>
        </p:nvSpPr>
        <p:spPr>
          <a:xfrm>
            <a:off x="2268889" y="1868415"/>
            <a:ext cx="6703136" cy="369332"/>
          </a:xfrm>
          <a:prstGeom prst="rect">
            <a:avLst/>
          </a:prstGeom>
          <a:noFill/>
        </p:spPr>
        <p:txBody>
          <a:bodyPr wrap="square" rtlCol="0">
            <a:spAutoFit/>
          </a:bodyPr>
          <a:lstStyle/>
          <a:p>
            <a:r>
              <a:rPr lang="en-US" dirty="0" smtClean="0">
                <a:latin typeface="Arial"/>
                <a:cs typeface="Arial"/>
              </a:rPr>
              <a:t> . . . . emerges from within narratives &amp; integrated curriculum</a:t>
            </a:r>
            <a:endParaRPr lang="en-US" dirty="0">
              <a:latin typeface="Arial"/>
              <a:cs typeface="Arial"/>
            </a:endParaRPr>
          </a:p>
        </p:txBody>
      </p:sp>
      <p:sp>
        <p:nvSpPr>
          <p:cNvPr id="8" name="TextBox 7"/>
          <p:cNvSpPr txBox="1"/>
          <p:nvPr/>
        </p:nvSpPr>
        <p:spPr>
          <a:xfrm>
            <a:off x="3331606" y="2592740"/>
            <a:ext cx="4656433" cy="646331"/>
          </a:xfrm>
          <a:prstGeom prst="rect">
            <a:avLst/>
          </a:prstGeom>
          <a:noFill/>
        </p:spPr>
        <p:txBody>
          <a:bodyPr wrap="square" rtlCol="0">
            <a:spAutoFit/>
          </a:bodyPr>
          <a:lstStyle/>
          <a:p>
            <a:r>
              <a:rPr lang="en-US" dirty="0" smtClean="0">
                <a:latin typeface="Arial"/>
                <a:cs typeface="Arial"/>
              </a:rPr>
              <a:t> . . . is about sharing and discussing varying perspectives</a:t>
            </a:r>
            <a:endParaRPr lang="en-US" dirty="0">
              <a:latin typeface="Arial"/>
              <a:cs typeface="Arial"/>
            </a:endParaRPr>
          </a:p>
        </p:txBody>
      </p:sp>
      <p:sp>
        <p:nvSpPr>
          <p:cNvPr id="9" name="TextBox 8"/>
          <p:cNvSpPr txBox="1"/>
          <p:nvPr/>
        </p:nvSpPr>
        <p:spPr>
          <a:xfrm>
            <a:off x="3472712" y="3437529"/>
            <a:ext cx="5417001" cy="923330"/>
          </a:xfrm>
          <a:prstGeom prst="rect">
            <a:avLst/>
          </a:prstGeom>
          <a:noFill/>
        </p:spPr>
        <p:txBody>
          <a:bodyPr wrap="square" rtlCol="0">
            <a:spAutoFit/>
          </a:bodyPr>
          <a:lstStyle/>
          <a:p>
            <a:r>
              <a:rPr lang="en-US" dirty="0" smtClean="0">
                <a:latin typeface="Arial"/>
                <a:cs typeface="Arial"/>
              </a:rPr>
              <a:t>. . . generates learning collectives or communities that respond to changing dynamics in the learning environment </a:t>
            </a:r>
            <a:endParaRPr lang="en-US" dirty="0">
              <a:latin typeface="Arial"/>
              <a:cs typeface="Arial"/>
            </a:endParaRPr>
          </a:p>
        </p:txBody>
      </p:sp>
      <p:sp>
        <p:nvSpPr>
          <p:cNvPr id="10" name="TextBox 9"/>
          <p:cNvSpPr txBox="1"/>
          <p:nvPr/>
        </p:nvSpPr>
        <p:spPr>
          <a:xfrm>
            <a:off x="2605695" y="4518581"/>
            <a:ext cx="5158925" cy="369332"/>
          </a:xfrm>
          <a:prstGeom prst="rect">
            <a:avLst/>
          </a:prstGeom>
          <a:noFill/>
        </p:spPr>
        <p:txBody>
          <a:bodyPr wrap="square" rtlCol="0">
            <a:spAutoFit/>
          </a:bodyPr>
          <a:lstStyle/>
          <a:p>
            <a:r>
              <a:rPr lang="en-US" dirty="0">
                <a:latin typeface="Arial"/>
                <a:cs typeface="Arial"/>
              </a:rPr>
              <a:t> </a:t>
            </a:r>
            <a:r>
              <a:rPr lang="en-US" dirty="0" smtClean="0">
                <a:latin typeface="Arial"/>
                <a:cs typeface="Arial"/>
              </a:rPr>
              <a:t>. . . less structured or ‘messy’ learning </a:t>
            </a:r>
            <a:endParaRPr lang="en-US" dirty="0">
              <a:latin typeface="Arial"/>
              <a:cs typeface="Arial"/>
            </a:endParaRPr>
          </a:p>
        </p:txBody>
      </p:sp>
      <p:sp>
        <p:nvSpPr>
          <p:cNvPr id="11" name="TextBox 10"/>
          <p:cNvSpPr txBox="1"/>
          <p:nvPr/>
        </p:nvSpPr>
        <p:spPr>
          <a:xfrm>
            <a:off x="3472712" y="5058929"/>
            <a:ext cx="5814312" cy="646331"/>
          </a:xfrm>
          <a:prstGeom prst="rect">
            <a:avLst/>
          </a:prstGeom>
          <a:noFill/>
        </p:spPr>
        <p:txBody>
          <a:bodyPr wrap="square" rtlCol="0">
            <a:spAutoFit/>
          </a:bodyPr>
          <a:lstStyle/>
          <a:p>
            <a:r>
              <a:rPr lang="en-US" dirty="0" smtClean="0">
                <a:latin typeface="Arial"/>
                <a:cs typeface="Arial"/>
              </a:rPr>
              <a:t>. . . students tinker and explore in a self directed and more relaxed environment</a:t>
            </a:r>
            <a:endParaRPr lang="en-US" dirty="0">
              <a:latin typeface="Arial"/>
              <a:cs typeface="Arial"/>
            </a:endParaRPr>
          </a:p>
        </p:txBody>
      </p:sp>
      <p:sp>
        <p:nvSpPr>
          <p:cNvPr id="12" name="TextBox 11"/>
          <p:cNvSpPr txBox="1"/>
          <p:nvPr/>
        </p:nvSpPr>
        <p:spPr>
          <a:xfrm>
            <a:off x="2751577" y="5797191"/>
            <a:ext cx="6044065" cy="646331"/>
          </a:xfrm>
          <a:prstGeom prst="rect">
            <a:avLst/>
          </a:prstGeom>
          <a:noFill/>
        </p:spPr>
        <p:txBody>
          <a:bodyPr wrap="square" rtlCol="0">
            <a:spAutoFit/>
          </a:bodyPr>
          <a:lstStyle/>
          <a:p>
            <a:r>
              <a:rPr lang="en-US" dirty="0" smtClean="0">
                <a:latin typeface="Arial"/>
                <a:cs typeface="Arial"/>
              </a:rPr>
              <a:t> . . . learners themselves organise  a structure to make sense of their experiences </a:t>
            </a:r>
            <a:endParaRPr lang="en-US" dirty="0">
              <a:latin typeface="Arial"/>
              <a:cs typeface="Arial"/>
            </a:endParaRPr>
          </a:p>
        </p:txBody>
      </p:sp>
      <p:pic>
        <p:nvPicPr>
          <p:cNvPr id="13" name="Picture 12" descr="iceberg_3.jpg"/>
          <p:cNvPicPr>
            <a:picLocks noChangeAspect="1"/>
          </p:cNvPicPr>
          <p:nvPr/>
        </p:nvPicPr>
        <p:blipFill>
          <a:blip r:embed="rId3">
            <a:alphaModFix amt="29000"/>
            <a:extLst>
              <a:ext uri="{28A0092B-C50C-407E-A947-70E740481C1C}">
                <a14:useLocalDpi xmlns:a14="http://schemas.microsoft.com/office/drawing/2010/main" val="0"/>
              </a:ext>
            </a:extLst>
          </a:blip>
          <a:stretch>
            <a:fillRect/>
          </a:stretch>
        </p:blipFill>
        <p:spPr>
          <a:xfrm>
            <a:off x="171469" y="965655"/>
            <a:ext cx="566874" cy="774728"/>
          </a:xfrm>
          <a:prstGeom prst="rect">
            <a:avLst/>
          </a:prstGeom>
        </p:spPr>
      </p:pic>
      <p:sp>
        <p:nvSpPr>
          <p:cNvPr id="14" name="TextBox 13"/>
          <p:cNvSpPr txBox="1"/>
          <p:nvPr/>
        </p:nvSpPr>
        <p:spPr>
          <a:xfrm>
            <a:off x="3331606" y="6443522"/>
            <a:ext cx="5822102" cy="400110"/>
          </a:xfrm>
          <a:prstGeom prst="rect">
            <a:avLst/>
          </a:prstGeom>
          <a:noFill/>
        </p:spPr>
        <p:txBody>
          <a:bodyPr wrap="square" rtlCol="0">
            <a:spAutoFit/>
          </a:bodyPr>
          <a:lstStyle/>
          <a:p>
            <a:r>
              <a:rPr lang="en-US" sz="1000" dirty="0" smtClean="0">
                <a:solidFill>
                  <a:schemeClr val="bg1">
                    <a:lumMod val="75000"/>
                  </a:schemeClr>
                </a:solidFill>
              </a:rPr>
              <a:t>Adapted from Hung</a:t>
            </a:r>
            <a:r>
              <a:rPr lang="en-US" sz="1000" dirty="0">
                <a:solidFill>
                  <a:schemeClr val="bg1">
                    <a:lumMod val="75000"/>
                  </a:schemeClr>
                </a:solidFill>
              </a:rPr>
              <a:t>, D., Lee, S. S., &amp; Lim, K. Y. T. (2012). Authenticity in learning for the twenty first century: Bridging the formal and the informal. </a:t>
            </a:r>
            <a:r>
              <a:rPr lang="en-US" sz="1000" i="1" dirty="0">
                <a:solidFill>
                  <a:schemeClr val="bg1">
                    <a:lumMod val="75000"/>
                  </a:schemeClr>
                </a:solidFill>
              </a:rPr>
              <a:t>Educational Technology Research &amp; Development,</a:t>
            </a:r>
            <a:r>
              <a:rPr lang="en-US" sz="1000" dirty="0">
                <a:solidFill>
                  <a:schemeClr val="bg1">
                    <a:lumMod val="75000"/>
                  </a:schemeClr>
                </a:solidFill>
              </a:rPr>
              <a:t> </a:t>
            </a:r>
            <a:r>
              <a:rPr lang="en-US" sz="1000" i="1" dirty="0">
                <a:solidFill>
                  <a:schemeClr val="bg1">
                    <a:lumMod val="75000"/>
                  </a:schemeClr>
                </a:solidFill>
              </a:rPr>
              <a:t>60</a:t>
            </a:r>
            <a:r>
              <a:rPr lang="en-US" sz="1000" dirty="0">
                <a:solidFill>
                  <a:schemeClr val="bg1">
                    <a:lumMod val="75000"/>
                  </a:schemeClr>
                </a:solidFill>
              </a:rPr>
              <a:t>(6), 1071–1091.</a:t>
            </a:r>
          </a:p>
        </p:txBody>
      </p:sp>
      <p:pic>
        <p:nvPicPr>
          <p:cNvPr id="15" name="Picture 14" descr="Mathletics_Screenshot.png"/>
          <p:cNvPicPr>
            <a:picLocks noChangeAspect="1"/>
          </p:cNvPicPr>
          <p:nvPr/>
        </p:nvPicPr>
        <p:blipFill>
          <a:blip r:embed="rId4">
            <a:alphaModFix amt="33000"/>
            <a:extLst>
              <a:ext uri="{28A0092B-C50C-407E-A947-70E740481C1C}">
                <a14:useLocalDpi xmlns:a14="http://schemas.microsoft.com/office/drawing/2010/main" val="0"/>
              </a:ext>
            </a:extLst>
          </a:blip>
          <a:stretch>
            <a:fillRect/>
          </a:stretch>
        </p:blipFill>
        <p:spPr>
          <a:xfrm rot="20265449">
            <a:off x="438889" y="5417573"/>
            <a:ext cx="1392503" cy="999814"/>
          </a:xfrm>
          <a:prstGeom prst="rect">
            <a:avLst/>
          </a:prstGeom>
        </p:spPr>
      </p:pic>
    </p:spTree>
    <p:extLst>
      <p:ext uri="{BB962C8B-B14F-4D97-AF65-F5344CB8AC3E}">
        <p14:creationId xmlns:p14="http://schemas.microsoft.com/office/powerpoint/2010/main" val="144969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3" presetClass="emph" presetSubtype="2" fill="hold" grpId="1" nodeType="withEffect">
                                  <p:stCondLst>
                                    <p:cond delay="0"/>
                                  </p:stCondLst>
                                  <p:childTnLst>
                                    <p:animClr clrSpc="rgb" dir="cw">
                                      <p:cBhvr override="childStyle">
                                        <p:cTn id="23" dur="500" fill="hold"/>
                                        <p:tgtEl>
                                          <p:spTgt spid="5"/>
                                        </p:tgtEl>
                                        <p:attrNameLst>
                                          <p:attrName>style.color</p:attrName>
                                        </p:attrNameLst>
                                      </p:cBhvr>
                                      <p:to>
                                        <a:srgbClr val="CCCCCC"/>
                                      </p:to>
                                    </p:animClr>
                                  </p:childTnLst>
                                </p:cTn>
                              </p:par>
                              <p:par>
                                <p:cTn id="24" presetID="3" presetClass="emph" presetSubtype="2" fill="hold" grpId="1" nodeType="withEffect">
                                  <p:stCondLst>
                                    <p:cond delay="0"/>
                                  </p:stCondLst>
                                  <p:childTnLst>
                                    <p:animClr clrSpc="rgb" dir="cw">
                                      <p:cBhvr override="childStyle">
                                        <p:cTn id="25" dur="500" fill="hold"/>
                                        <p:tgtEl>
                                          <p:spTgt spid="6"/>
                                        </p:tgtEl>
                                        <p:attrNameLst>
                                          <p:attrName>style.color</p:attrName>
                                        </p:attrNameLst>
                                      </p:cBhvr>
                                      <p:to>
                                        <a:srgbClr val="CCCCCC"/>
                                      </p:to>
                                    </p:animClr>
                                  </p:childTnLst>
                                </p:cTn>
                              </p:par>
                              <p:par>
                                <p:cTn id="26" presetID="3" presetClass="emph" presetSubtype="2" fill="hold" grpId="1" nodeType="withEffect">
                                  <p:stCondLst>
                                    <p:cond delay="0"/>
                                  </p:stCondLst>
                                  <p:childTnLst>
                                    <p:animClr clrSpc="rgb" dir="cw">
                                      <p:cBhvr override="childStyle">
                                        <p:cTn id="27" dur="500" fill="hold"/>
                                        <p:tgtEl>
                                          <p:spTgt spid="7"/>
                                        </p:tgtEl>
                                        <p:attrNameLst>
                                          <p:attrName>style.color</p:attrName>
                                        </p:attrNameLst>
                                      </p:cBhvr>
                                      <p:to>
                                        <a:srgbClr val="CCCCCC"/>
                                      </p:to>
                                    </p:animClr>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3" presetClass="emph" presetSubtype="2" fill="hold" grpId="1" nodeType="withEffect">
                                  <p:stCondLst>
                                    <p:cond delay="0"/>
                                  </p:stCondLst>
                                  <p:childTnLst>
                                    <p:animClr clrSpc="rgb" dir="cw">
                                      <p:cBhvr override="childStyle">
                                        <p:cTn id="43" dur="400" fill="hold"/>
                                        <p:tgtEl>
                                          <p:spTgt spid="9"/>
                                        </p:tgtEl>
                                        <p:attrNameLst>
                                          <p:attrName>style.color</p:attrName>
                                        </p:attrNameLst>
                                      </p:cBhvr>
                                      <p:to>
                                        <a:srgbClr val="CCCCCC"/>
                                      </p:to>
                                    </p:animClr>
                                  </p:childTnLst>
                                </p:cTn>
                              </p:par>
                              <p:par>
                                <p:cTn id="44" presetID="3" presetClass="emph" presetSubtype="2" fill="hold" grpId="1" nodeType="withEffect">
                                  <p:stCondLst>
                                    <p:cond delay="0"/>
                                  </p:stCondLst>
                                  <p:childTnLst>
                                    <p:animClr clrSpc="rgb" dir="cw">
                                      <p:cBhvr override="childStyle">
                                        <p:cTn id="45" dur="400" fill="hold"/>
                                        <p:tgtEl>
                                          <p:spTgt spid="8"/>
                                        </p:tgtEl>
                                        <p:attrNameLst>
                                          <p:attrName>style.color</p:attrName>
                                        </p:attrNameLst>
                                      </p:cBhvr>
                                      <p:to>
                                        <a:srgbClr val="CCCCCC"/>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9" grpId="0"/>
      <p:bldP spid="9" grpId="1"/>
      <p:bldP spid="10" grpId="0"/>
      <p:bldP spid="11" grpId="0"/>
      <p:bldP spid="12"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283211" y="2726566"/>
            <a:ext cx="5974157" cy="1015663"/>
          </a:xfrm>
          <a:prstGeom prst="rect">
            <a:avLst/>
          </a:prstGeom>
          <a:noFill/>
        </p:spPr>
        <p:txBody>
          <a:bodyPr wrap="square" rtlCol="0">
            <a:spAutoFit/>
          </a:bodyPr>
          <a:lstStyle/>
          <a:p>
            <a:r>
              <a:rPr lang="en-US" sz="6000" dirty="0" smtClean="0">
                <a:solidFill>
                  <a:srgbClr val="0000FF"/>
                </a:solidFill>
                <a:effectLst>
                  <a:outerShdw blurRad="50800" dist="38100" dir="18900000" algn="tl" rotWithShape="0">
                    <a:srgbClr val="000000">
                      <a:alpha val="43000"/>
                    </a:srgbClr>
                  </a:outerShdw>
                </a:effectLst>
                <a:latin typeface="Arial"/>
                <a:cs typeface="Arial"/>
              </a:rPr>
              <a:t>Key components</a:t>
            </a:r>
            <a:endParaRPr lang="en-US" sz="6000" dirty="0">
              <a:solidFill>
                <a:srgbClr val="0000FF"/>
              </a:solidFill>
              <a:effectLst>
                <a:outerShdw blurRad="50800" dist="38100" dir="18900000" algn="tl" rotWithShape="0">
                  <a:srgbClr val="000000">
                    <a:alpha val="43000"/>
                  </a:srgbClr>
                </a:outerShdw>
              </a:effectLst>
              <a:latin typeface="Arial"/>
              <a:cs typeface="Arial"/>
            </a:endParaRPr>
          </a:p>
        </p:txBody>
      </p:sp>
      <p:pic>
        <p:nvPicPr>
          <p:cNvPr id="19" name="Picture 18" descr="apps-in-sphere.png"/>
          <p:cNvPicPr>
            <a:picLocks noChangeAspect="1"/>
          </p:cNvPicPr>
          <p:nvPr/>
        </p:nvPicPr>
        <p:blipFill>
          <a:blip r:embed="rId2">
            <a:alphaModFix amt="19000"/>
            <a:extLst>
              <a:ext uri="{28A0092B-C50C-407E-A947-70E740481C1C}">
                <a14:useLocalDpi xmlns:a14="http://schemas.microsoft.com/office/drawing/2010/main" val="0"/>
              </a:ext>
            </a:extLst>
          </a:blip>
          <a:stretch>
            <a:fillRect/>
          </a:stretch>
        </p:blipFill>
        <p:spPr>
          <a:xfrm>
            <a:off x="3163759" y="665567"/>
            <a:ext cx="5789681" cy="5789681"/>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277038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6-25 at 9.13.53 am.png"/>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rot="20810516">
            <a:off x="223063" y="-97754"/>
            <a:ext cx="2625560" cy="2255515"/>
          </a:xfrm>
          <a:prstGeom prst="rect">
            <a:avLst/>
          </a:prstGeom>
          <a:effectLst>
            <a:glow rad="444500">
              <a:schemeClr val="bg1">
                <a:alpha val="73000"/>
              </a:schemeClr>
            </a:glow>
            <a:softEdge rad="774700"/>
          </a:effectLst>
        </p:spPr>
      </p:pic>
      <p:sp>
        <p:nvSpPr>
          <p:cNvPr id="4" name="TextBox 3"/>
          <p:cNvSpPr txBox="1"/>
          <p:nvPr/>
        </p:nvSpPr>
        <p:spPr>
          <a:xfrm>
            <a:off x="1733439" y="717644"/>
            <a:ext cx="6522075" cy="584776"/>
          </a:xfrm>
          <a:prstGeom prst="rect">
            <a:avLst/>
          </a:prstGeom>
          <a:noFill/>
        </p:spPr>
        <p:txBody>
          <a:bodyPr wrap="square" rtlCol="0">
            <a:spAutoFit/>
          </a:bodyPr>
          <a:lstStyle/>
          <a:p>
            <a:r>
              <a:rPr lang="en-US" sz="3200" dirty="0" smtClean="0">
                <a:latin typeface="Arial"/>
                <a:cs typeface="Arial"/>
              </a:rPr>
              <a:t>Assumptions behind the approach</a:t>
            </a:r>
            <a:endParaRPr lang="en-US" sz="3200" dirty="0">
              <a:latin typeface="Arial"/>
              <a:cs typeface="Arial"/>
            </a:endParaRPr>
          </a:p>
        </p:txBody>
      </p:sp>
      <p:sp>
        <p:nvSpPr>
          <p:cNvPr id="3" name="TextBox 2"/>
          <p:cNvSpPr txBox="1"/>
          <p:nvPr/>
        </p:nvSpPr>
        <p:spPr>
          <a:xfrm>
            <a:off x="1076397" y="1915609"/>
            <a:ext cx="7039642" cy="461665"/>
          </a:xfrm>
          <a:prstGeom prst="rect">
            <a:avLst/>
          </a:prstGeom>
          <a:noFill/>
        </p:spPr>
        <p:txBody>
          <a:bodyPr wrap="square" rtlCol="0">
            <a:spAutoFit/>
          </a:bodyPr>
          <a:lstStyle/>
          <a:p>
            <a:pPr marL="342900" indent="-342900">
              <a:buFont typeface="Arial"/>
              <a:buChar char="•"/>
            </a:pPr>
            <a:r>
              <a:rPr lang="en-US" sz="2400" dirty="0" smtClean="0">
                <a:latin typeface="Arial"/>
                <a:cs typeface="Arial"/>
              </a:rPr>
              <a:t>Small changes can have significant effects</a:t>
            </a:r>
            <a:endParaRPr lang="en-US" sz="2400" dirty="0">
              <a:latin typeface="Arial"/>
              <a:cs typeface="Arial"/>
            </a:endParaRPr>
          </a:p>
        </p:txBody>
      </p:sp>
      <p:sp>
        <p:nvSpPr>
          <p:cNvPr id="5" name="TextBox 4"/>
          <p:cNvSpPr txBox="1"/>
          <p:nvPr/>
        </p:nvSpPr>
        <p:spPr>
          <a:xfrm>
            <a:off x="1076397" y="3069496"/>
            <a:ext cx="7599369" cy="461665"/>
          </a:xfrm>
          <a:prstGeom prst="rect">
            <a:avLst/>
          </a:prstGeom>
          <a:noFill/>
        </p:spPr>
        <p:txBody>
          <a:bodyPr wrap="square" rtlCol="0">
            <a:spAutoFit/>
          </a:bodyPr>
          <a:lstStyle/>
          <a:p>
            <a:pPr marL="342900" indent="-342900">
              <a:buFont typeface="Arial"/>
              <a:buChar char="•"/>
            </a:pPr>
            <a:r>
              <a:rPr lang="en-US" sz="2400" dirty="0" smtClean="0">
                <a:latin typeface="Arial"/>
                <a:cs typeface="Arial"/>
              </a:rPr>
              <a:t>People get stuck in their problems </a:t>
            </a:r>
            <a:endParaRPr lang="en-US" sz="2400" dirty="0">
              <a:latin typeface="Arial"/>
              <a:cs typeface="Arial"/>
            </a:endParaRPr>
          </a:p>
        </p:txBody>
      </p:sp>
      <p:sp>
        <p:nvSpPr>
          <p:cNvPr id="6" name="TextBox 5"/>
          <p:cNvSpPr txBox="1"/>
          <p:nvPr/>
        </p:nvSpPr>
        <p:spPr>
          <a:xfrm>
            <a:off x="1097925" y="5468762"/>
            <a:ext cx="7341033" cy="461665"/>
          </a:xfrm>
          <a:prstGeom prst="rect">
            <a:avLst/>
          </a:prstGeom>
          <a:noFill/>
        </p:spPr>
        <p:txBody>
          <a:bodyPr wrap="square" rtlCol="0">
            <a:spAutoFit/>
          </a:bodyPr>
          <a:lstStyle/>
          <a:p>
            <a:pPr marL="342900" indent="-342900">
              <a:buFont typeface="Arial"/>
              <a:buChar char="•"/>
            </a:pPr>
            <a:r>
              <a:rPr lang="en-US" sz="2400" dirty="0" smtClean="0">
                <a:latin typeface="Arial"/>
                <a:cs typeface="Arial"/>
              </a:rPr>
              <a:t>People have the strengths to solve their problems</a:t>
            </a:r>
            <a:endParaRPr lang="en-US" sz="2400" dirty="0">
              <a:latin typeface="Arial"/>
              <a:cs typeface="Arial"/>
            </a:endParaRPr>
          </a:p>
        </p:txBody>
      </p:sp>
      <p:sp>
        <p:nvSpPr>
          <p:cNvPr id="8" name="TextBox 7"/>
          <p:cNvSpPr txBox="1"/>
          <p:nvPr/>
        </p:nvSpPr>
        <p:spPr>
          <a:xfrm>
            <a:off x="1076397" y="4214091"/>
            <a:ext cx="7771593" cy="461665"/>
          </a:xfrm>
          <a:prstGeom prst="rect">
            <a:avLst/>
          </a:prstGeom>
          <a:noFill/>
        </p:spPr>
        <p:txBody>
          <a:bodyPr wrap="square" rtlCol="0">
            <a:spAutoFit/>
          </a:bodyPr>
          <a:lstStyle/>
          <a:p>
            <a:pPr marL="342900" indent="-342900">
              <a:buFont typeface="Arial"/>
              <a:buChar char="•"/>
            </a:pPr>
            <a:r>
              <a:rPr lang="en-US" sz="2400" dirty="0" smtClean="0">
                <a:latin typeface="Arial"/>
                <a:cs typeface="Arial"/>
              </a:rPr>
              <a:t>Exceptions exist when the problem is not happening</a:t>
            </a:r>
            <a:endParaRPr lang="en-US" sz="2400" dirty="0">
              <a:latin typeface="Arial"/>
              <a:cs typeface="Arial"/>
            </a:endParaRPr>
          </a:p>
        </p:txBody>
      </p:sp>
    </p:spTree>
    <p:extLst>
      <p:ext uri="{BB962C8B-B14F-4D97-AF65-F5344CB8AC3E}">
        <p14:creationId xmlns:p14="http://schemas.microsoft.com/office/powerpoint/2010/main" val="11681594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1886" y="2575650"/>
            <a:ext cx="5503720" cy="584776"/>
          </a:xfrm>
          <a:prstGeom prst="rect">
            <a:avLst/>
          </a:prstGeom>
          <a:noFill/>
        </p:spPr>
        <p:txBody>
          <a:bodyPr wrap="square" rtlCol="0">
            <a:spAutoFit/>
          </a:bodyPr>
          <a:lstStyle/>
          <a:p>
            <a:r>
              <a:rPr lang="en-US" sz="3200" dirty="0" smtClean="0">
                <a:latin typeface="Arial"/>
                <a:cs typeface="Arial"/>
              </a:rPr>
              <a:t>What is narrative . . . . ?</a:t>
            </a:r>
            <a:endParaRPr lang="en-US" sz="3200" dirty="0">
              <a:latin typeface="Arial"/>
              <a:cs typeface="Arial"/>
            </a:endParaRPr>
          </a:p>
        </p:txBody>
      </p:sp>
    </p:spTree>
    <p:extLst>
      <p:ext uri="{BB962C8B-B14F-4D97-AF65-F5344CB8AC3E}">
        <p14:creationId xmlns:p14="http://schemas.microsoft.com/office/powerpoint/2010/main" val="37157563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61419" y="3374640"/>
            <a:ext cx="5758219" cy="365297"/>
          </a:xfrm>
          <a:prstGeom prst="rect">
            <a:avLst/>
          </a:prstGeom>
          <a:gradFill flip="none" rotWithShape="1">
            <a:gsLst>
              <a:gs pos="58000">
                <a:srgbClr val="FFFF00">
                  <a:alpha val="50000"/>
                </a:srgbClr>
              </a:gs>
              <a:gs pos="100000">
                <a:srgbClr val="FFFFFF">
                  <a:alpha val="50000"/>
                </a:srgbClr>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328228" y="5915091"/>
            <a:ext cx="8648090" cy="338554"/>
          </a:xfrm>
          <a:prstGeom prst="rect">
            <a:avLst/>
          </a:prstGeom>
        </p:spPr>
        <p:txBody>
          <a:bodyPr wrap="square">
            <a:spAutoFit/>
          </a:bodyPr>
          <a:lstStyle/>
          <a:p>
            <a:pPr algn="r"/>
            <a:r>
              <a:rPr lang="en-US" sz="1600" dirty="0">
                <a:latin typeface="Avenir Book"/>
                <a:cs typeface="Avenir Book"/>
              </a:rPr>
              <a:t> </a:t>
            </a:r>
            <a:r>
              <a:rPr lang="en-US" sz="1600" dirty="0" smtClean="0">
                <a:latin typeface="Avenir Book"/>
                <a:cs typeface="Avenir Book"/>
              </a:rPr>
              <a:t>from </a:t>
            </a:r>
            <a:r>
              <a:rPr lang="en-US" sz="1600" dirty="0">
                <a:latin typeface="Avenir Book"/>
                <a:cs typeface="Avenir Book"/>
              </a:rPr>
              <a:t>Steven </a:t>
            </a:r>
            <a:r>
              <a:rPr lang="en-US" sz="1600" dirty="0" err="1">
                <a:latin typeface="Avenir Book"/>
                <a:cs typeface="Avenir Book"/>
              </a:rPr>
              <a:t>Nathanson</a:t>
            </a:r>
            <a:r>
              <a:rPr lang="en-US" sz="1600" dirty="0">
                <a:latin typeface="Avenir Book"/>
                <a:cs typeface="Avenir Book"/>
              </a:rPr>
              <a:t> (</a:t>
            </a:r>
            <a:r>
              <a:rPr lang="en-US" sz="1600" dirty="0" smtClean="0">
                <a:latin typeface="Avenir Book"/>
                <a:cs typeface="Avenir Book"/>
              </a:rPr>
              <a:t>2006). </a:t>
            </a:r>
            <a:r>
              <a:rPr lang="en-US" sz="1600" i="1" dirty="0" smtClean="0">
                <a:latin typeface="Avenir Book"/>
                <a:cs typeface="Avenir Book"/>
              </a:rPr>
              <a:t>Harnessing </a:t>
            </a:r>
            <a:r>
              <a:rPr lang="en-US" sz="1600" i="1" dirty="0">
                <a:latin typeface="Avenir Book"/>
                <a:cs typeface="Avenir Book"/>
              </a:rPr>
              <a:t>the Power of </a:t>
            </a:r>
            <a:r>
              <a:rPr lang="en-US" sz="1600" i="1" dirty="0" smtClean="0">
                <a:latin typeface="Avenir Book"/>
                <a:cs typeface="Avenir Book"/>
              </a:rPr>
              <a:t>Story</a:t>
            </a:r>
            <a:r>
              <a:rPr lang="en-US" sz="1600" dirty="0" smtClean="0">
                <a:latin typeface="Avenir Book"/>
                <a:cs typeface="Avenir Book"/>
              </a:rPr>
              <a:t>. </a:t>
            </a:r>
            <a:r>
              <a:rPr lang="en-US" sz="1600" dirty="0">
                <a:latin typeface="Avenir Book"/>
                <a:cs typeface="Avenir Book"/>
              </a:rPr>
              <a:t>Reading Horizons, 47(1), 1-26</a:t>
            </a:r>
          </a:p>
        </p:txBody>
      </p:sp>
      <p:sp>
        <p:nvSpPr>
          <p:cNvPr id="3" name="Rectangle 2"/>
          <p:cNvSpPr/>
          <p:nvPr/>
        </p:nvSpPr>
        <p:spPr>
          <a:xfrm>
            <a:off x="670726" y="1455620"/>
            <a:ext cx="8305592" cy="3182410"/>
          </a:xfrm>
          <a:prstGeom prst="rect">
            <a:avLst/>
          </a:prstGeom>
        </p:spPr>
        <p:txBody>
          <a:bodyPr wrap="square">
            <a:spAutoFit/>
          </a:bodyPr>
          <a:lstStyle/>
          <a:p>
            <a:pPr>
              <a:lnSpc>
                <a:spcPct val="120000"/>
              </a:lnSpc>
            </a:pPr>
            <a:r>
              <a:rPr lang="en-US" sz="2400" dirty="0">
                <a:latin typeface="Avenir Book"/>
                <a:cs typeface="Avenir Book"/>
              </a:rPr>
              <a:t>Narrative, a form of discourse which tells a story, is derived </a:t>
            </a:r>
            <a:r>
              <a:rPr lang="en-US" sz="2400" dirty="0" smtClean="0">
                <a:latin typeface="Avenir Book"/>
                <a:cs typeface="Avenir Book"/>
              </a:rPr>
              <a:t>from the </a:t>
            </a:r>
            <a:r>
              <a:rPr lang="en-US" sz="2400" dirty="0">
                <a:latin typeface="Avenir Book"/>
                <a:cs typeface="Avenir Book"/>
              </a:rPr>
              <a:t>Latin </a:t>
            </a:r>
            <a:r>
              <a:rPr lang="en-US" sz="2400" dirty="0" err="1">
                <a:latin typeface="Avenir Book"/>
                <a:cs typeface="Avenir Book"/>
              </a:rPr>
              <a:t>gnarare</a:t>
            </a:r>
            <a:r>
              <a:rPr lang="en-US" sz="2400" dirty="0">
                <a:latin typeface="Avenir Book"/>
                <a:cs typeface="Avenir Book"/>
              </a:rPr>
              <a:t>, meaning 'to know.' </a:t>
            </a:r>
            <a:endParaRPr lang="en-US" sz="2400" dirty="0" smtClean="0">
              <a:latin typeface="Avenir Book"/>
              <a:cs typeface="Avenir Book"/>
            </a:endParaRPr>
          </a:p>
          <a:p>
            <a:pPr>
              <a:lnSpc>
                <a:spcPct val="120000"/>
              </a:lnSpc>
            </a:pPr>
            <a:endParaRPr lang="en-US" sz="2400" dirty="0">
              <a:latin typeface="Avenir Book"/>
              <a:cs typeface="Avenir Book"/>
            </a:endParaRPr>
          </a:p>
          <a:p>
            <a:pPr>
              <a:lnSpc>
                <a:spcPct val="120000"/>
              </a:lnSpc>
            </a:pPr>
            <a:r>
              <a:rPr lang="en-US" sz="2400" dirty="0" smtClean="0">
                <a:latin typeface="Avenir Book"/>
                <a:cs typeface="Avenir Book"/>
              </a:rPr>
              <a:t>Indeed</a:t>
            </a:r>
            <a:r>
              <a:rPr lang="en-US" sz="2400" dirty="0">
                <a:latin typeface="Avenir Book"/>
                <a:cs typeface="Avenir Book"/>
              </a:rPr>
              <a:t>, narratives are an </a:t>
            </a:r>
            <a:r>
              <a:rPr lang="en-US" sz="2400" dirty="0" smtClean="0">
                <a:latin typeface="Avenir Book"/>
                <a:cs typeface="Avenir Book"/>
              </a:rPr>
              <a:t>old tradition </a:t>
            </a:r>
            <a:r>
              <a:rPr lang="en-US" sz="2400" dirty="0">
                <a:latin typeface="Avenir Book"/>
                <a:cs typeface="Avenir Book"/>
              </a:rPr>
              <a:t>built upon a human need to "make meaning and to </a:t>
            </a:r>
            <a:r>
              <a:rPr lang="en-US" sz="2400" dirty="0" smtClean="0">
                <a:latin typeface="Avenir Book"/>
                <a:cs typeface="Avenir Book"/>
              </a:rPr>
              <a:t>forge connections </a:t>
            </a:r>
            <a:r>
              <a:rPr lang="en-US" sz="2400" dirty="0">
                <a:latin typeface="Avenir Book"/>
                <a:cs typeface="Avenir Book"/>
              </a:rPr>
              <a:t>between seeming disparate bits </a:t>
            </a:r>
            <a:r>
              <a:rPr lang="en-US" sz="2400" dirty="0" smtClean="0">
                <a:latin typeface="Avenir Book"/>
                <a:cs typeface="Avenir Book"/>
              </a:rPr>
              <a:t>of knowledge and experience</a:t>
            </a:r>
            <a:r>
              <a:rPr lang="en-US" sz="2400" dirty="0">
                <a:latin typeface="Avenir Book"/>
                <a:cs typeface="Avenir Book"/>
              </a:rPr>
              <a:t>" in human culture (</a:t>
            </a:r>
            <a:r>
              <a:rPr lang="en-US" sz="2400" dirty="0" err="1">
                <a:latin typeface="Avenir Book"/>
                <a:cs typeface="Avenir Book"/>
              </a:rPr>
              <a:t>Blyer</a:t>
            </a:r>
            <a:r>
              <a:rPr lang="en-US" sz="2400" dirty="0">
                <a:latin typeface="Avenir Book"/>
                <a:cs typeface="Avenir Book"/>
              </a:rPr>
              <a:t> &amp; Perkins, 1999, p. 245)</a:t>
            </a:r>
          </a:p>
        </p:txBody>
      </p:sp>
      <p:sp>
        <p:nvSpPr>
          <p:cNvPr id="4" name="TextBox 3"/>
          <p:cNvSpPr txBox="1"/>
          <p:nvPr/>
        </p:nvSpPr>
        <p:spPr>
          <a:xfrm>
            <a:off x="670726" y="413799"/>
            <a:ext cx="5351541" cy="584776"/>
          </a:xfrm>
          <a:prstGeom prst="rect">
            <a:avLst/>
          </a:prstGeom>
          <a:noFill/>
        </p:spPr>
        <p:txBody>
          <a:bodyPr wrap="square" rtlCol="0">
            <a:spAutoFit/>
          </a:bodyPr>
          <a:lstStyle/>
          <a:p>
            <a:r>
              <a:rPr lang="en-US" sz="3200" dirty="0" smtClean="0"/>
              <a:t>Narrative . . . . .</a:t>
            </a:r>
            <a:endParaRPr lang="en-US" sz="3200" dirty="0"/>
          </a:p>
        </p:txBody>
      </p:sp>
    </p:spTree>
    <p:extLst>
      <p:ext uri="{BB962C8B-B14F-4D97-AF65-F5344CB8AC3E}">
        <p14:creationId xmlns:p14="http://schemas.microsoft.com/office/powerpoint/2010/main" val="23754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alphaModFix/>
          </a:blip>
          <a:stretch>
            <a:fillRect/>
          </a:stretch>
        </p:blipFill>
        <p:spPr>
          <a:xfrm>
            <a:off x="251520" y="260648"/>
            <a:ext cx="8665869" cy="6408712"/>
          </a:xfrm>
          <a:prstGeom prst="rect">
            <a:avLst/>
          </a:prstGeom>
        </p:spPr>
      </p:pic>
      <p:pic>
        <p:nvPicPr>
          <p:cNvPr id="14" name="Picture 13"/>
          <p:cNvPicPr>
            <a:picLocks noChangeAspect="1"/>
          </p:cNvPicPr>
          <p:nvPr/>
        </p:nvPicPr>
        <p:blipFill>
          <a:blip r:embed="rId2">
            <a:alphaModFix amt="13000"/>
          </a:blip>
          <a:stretch>
            <a:fillRect/>
          </a:stretch>
        </p:blipFill>
        <p:spPr>
          <a:xfrm>
            <a:off x="251520" y="260648"/>
            <a:ext cx="8665869" cy="6408712"/>
          </a:xfrm>
          <a:prstGeom prst="rect">
            <a:avLst/>
          </a:prstGeom>
        </p:spPr>
      </p:pic>
      <p:sp>
        <p:nvSpPr>
          <p:cNvPr id="4" name="Rectangle 3"/>
          <p:cNvSpPr/>
          <p:nvPr/>
        </p:nvSpPr>
        <p:spPr>
          <a:xfrm>
            <a:off x="1835696" y="908720"/>
            <a:ext cx="1519244" cy="830997"/>
          </a:xfrm>
          <a:prstGeom prst="rect">
            <a:avLst/>
          </a:prstGeom>
        </p:spPr>
        <p:txBody>
          <a:bodyPr wrap="square">
            <a:spAutoFit/>
          </a:bodyPr>
          <a:lstStyle/>
          <a:p>
            <a:r>
              <a:rPr lang="en-US" sz="2400" b="1" dirty="0">
                <a:latin typeface="Arial"/>
                <a:cs typeface="Arial"/>
              </a:rPr>
              <a:t>EVENTS</a:t>
            </a:r>
          </a:p>
          <a:p>
            <a:endParaRPr lang="en-US" sz="2400" b="1" dirty="0">
              <a:latin typeface="Arial"/>
              <a:cs typeface="Arial"/>
            </a:endParaRPr>
          </a:p>
        </p:txBody>
      </p:sp>
      <p:sp>
        <p:nvSpPr>
          <p:cNvPr id="5" name="Rectangle 4"/>
          <p:cNvSpPr/>
          <p:nvPr/>
        </p:nvSpPr>
        <p:spPr>
          <a:xfrm>
            <a:off x="5076056" y="5373216"/>
            <a:ext cx="1791927" cy="461665"/>
          </a:xfrm>
          <a:prstGeom prst="rect">
            <a:avLst/>
          </a:prstGeom>
        </p:spPr>
        <p:txBody>
          <a:bodyPr wrap="none">
            <a:spAutoFit/>
          </a:bodyPr>
          <a:lstStyle/>
          <a:p>
            <a:r>
              <a:rPr lang="en-US" sz="2400" b="1" dirty="0">
                <a:latin typeface="Arial"/>
                <a:cs typeface="Arial"/>
              </a:rPr>
              <a:t>LEARNING</a:t>
            </a:r>
          </a:p>
        </p:txBody>
      </p:sp>
      <p:sp>
        <p:nvSpPr>
          <p:cNvPr id="6" name="Rectangle 5"/>
          <p:cNvSpPr/>
          <p:nvPr/>
        </p:nvSpPr>
        <p:spPr>
          <a:xfrm>
            <a:off x="6732240" y="3356992"/>
            <a:ext cx="2202346" cy="461665"/>
          </a:xfrm>
          <a:prstGeom prst="rect">
            <a:avLst/>
          </a:prstGeom>
        </p:spPr>
        <p:txBody>
          <a:bodyPr wrap="none">
            <a:spAutoFit/>
          </a:bodyPr>
          <a:lstStyle/>
          <a:p>
            <a:r>
              <a:rPr lang="en-US" sz="2400" b="1" dirty="0">
                <a:latin typeface="Arial"/>
                <a:cs typeface="Arial"/>
              </a:rPr>
              <a:t>RESOLUTION</a:t>
            </a:r>
          </a:p>
        </p:txBody>
      </p:sp>
      <p:sp>
        <p:nvSpPr>
          <p:cNvPr id="7" name="Rectangle 6"/>
          <p:cNvSpPr/>
          <p:nvPr/>
        </p:nvSpPr>
        <p:spPr>
          <a:xfrm>
            <a:off x="467544" y="4869160"/>
            <a:ext cx="3314429" cy="461665"/>
          </a:xfrm>
          <a:prstGeom prst="rect">
            <a:avLst/>
          </a:prstGeom>
        </p:spPr>
        <p:txBody>
          <a:bodyPr wrap="none">
            <a:spAutoFit/>
          </a:bodyPr>
          <a:lstStyle/>
          <a:p>
            <a:r>
              <a:rPr lang="en-US" sz="2400" b="1" dirty="0">
                <a:latin typeface="Arial"/>
                <a:cs typeface="Arial"/>
              </a:rPr>
              <a:t>SURPRISE/MYSTERY</a:t>
            </a:r>
          </a:p>
        </p:txBody>
      </p:sp>
      <p:sp>
        <p:nvSpPr>
          <p:cNvPr id="8" name="Rectangle 7"/>
          <p:cNvSpPr/>
          <p:nvPr/>
        </p:nvSpPr>
        <p:spPr>
          <a:xfrm>
            <a:off x="5436096" y="1700808"/>
            <a:ext cx="2253592" cy="461665"/>
          </a:xfrm>
          <a:prstGeom prst="rect">
            <a:avLst/>
          </a:prstGeom>
        </p:spPr>
        <p:txBody>
          <a:bodyPr wrap="none">
            <a:spAutoFit/>
          </a:bodyPr>
          <a:lstStyle/>
          <a:p>
            <a:r>
              <a:rPr lang="en-US" sz="2400" b="1" dirty="0">
                <a:latin typeface="Arial"/>
                <a:cs typeface="Arial"/>
              </a:rPr>
              <a:t>CONNECTION</a:t>
            </a:r>
          </a:p>
        </p:txBody>
      </p:sp>
      <p:sp>
        <p:nvSpPr>
          <p:cNvPr id="9" name="Rectangle 8"/>
          <p:cNvSpPr/>
          <p:nvPr/>
        </p:nvSpPr>
        <p:spPr>
          <a:xfrm>
            <a:off x="683568" y="3068960"/>
            <a:ext cx="1655171" cy="461665"/>
          </a:xfrm>
          <a:prstGeom prst="rect">
            <a:avLst/>
          </a:prstGeom>
        </p:spPr>
        <p:txBody>
          <a:bodyPr wrap="none">
            <a:spAutoFit/>
          </a:bodyPr>
          <a:lstStyle/>
          <a:p>
            <a:r>
              <a:rPr lang="en-US" sz="2400" b="1" dirty="0" smtClean="0">
                <a:latin typeface="Arial"/>
                <a:cs typeface="Arial"/>
              </a:rPr>
              <a:t>CONTEXT</a:t>
            </a:r>
            <a:endParaRPr lang="en-US" sz="2400" b="1" dirty="0">
              <a:latin typeface="Arial"/>
              <a:cs typeface="Arial"/>
            </a:endParaRPr>
          </a:p>
        </p:txBody>
      </p:sp>
      <p:sp>
        <p:nvSpPr>
          <p:cNvPr id="10" name="TextBox 9"/>
          <p:cNvSpPr txBox="1"/>
          <p:nvPr/>
        </p:nvSpPr>
        <p:spPr>
          <a:xfrm>
            <a:off x="3419872" y="2924944"/>
            <a:ext cx="2664296" cy="707886"/>
          </a:xfrm>
          <a:prstGeom prst="rect">
            <a:avLst/>
          </a:prstGeom>
          <a:noFill/>
        </p:spPr>
        <p:txBody>
          <a:bodyPr wrap="square" rtlCol="0">
            <a:spAutoFit/>
          </a:bodyPr>
          <a:lstStyle/>
          <a:p>
            <a:r>
              <a:rPr lang="en-US" sz="4000" b="1" dirty="0" smtClean="0">
                <a:effectLst>
                  <a:outerShdw blurRad="50800" dist="38100" dir="18900000" algn="bl" rotWithShape="0">
                    <a:prstClr val="black">
                      <a:alpha val="40000"/>
                    </a:prstClr>
                  </a:outerShdw>
                </a:effectLst>
              </a:rPr>
              <a:t>Narrative</a:t>
            </a:r>
            <a:endParaRPr lang="en-US" sz="4000" b="1" dirty="0">
              <a:effectLst>
                <a:outerShdw blurRad="50800" dist="38100" dir="18900000" algn="bl" rotWithShape="0">
                  <a:prstClr val="black">
                    <a:alpha val="40000"/>
                  </a:prstClr>
                </a:outerShdw>
              </a:effectLst>
            </a:endParaRPr>
          </a:p>
        </p:txBody>
      </p:sp>
    </p:spTree>
    <p:extLst>
      <p:ext uri="{BB962C8B-B14F-4D97-AF65-F5344CB8AC3E}">
        <p14:creationId xmlns:p14="http://schemas.microsoft.com/office/powerpoint/2010/main" val="70758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20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283211" y="2726566"/>
            <a:ext cx="5974157" cy="1015663"/>
          </a:xfrm>
          <a:prstGeom prst="rect">
            <a:avLst/>
          </a:prstGeom>
          <a:noFill/>
        </p:spPr>
        <p:txBody>
          <a:bodyPr wrap="square" rtlCol="0">
            <a:spAutoFit/>
          </a:bodyPr>
          <a:lstStyle/>
          <a:p>
            <a:r>
              <a:rPr lang="en-US" sz="6000" dirty="0" smtClean="0">
                <a:solidFill>
                  <a:srgbClr val="0000FF"/>
                </a:solidFill>
                <a:effectLst>
                  <a:outerShdw blurRad="50800" dist="38100" dir="18900000" algn="tl" rotWithShape="0">
                    <a:srgbClr val="000000">
                      <a:alpha val="43000"/>
                    </a:srgbClr>
                  </a:outerShdw>
                </a:effectLst>
                <a:latin typeface="Arial"/>
                <a:cs typeface="Arial"/>
              </a:rPr>
              <a:t>Key components</a:t>
            </a:r>
            <a:endParaRPr lang="en-US" sz="6000" dirty="0">
              <a:solidFill>
                <a:srgbClr val="0000FF"/>
              </a:solidFill>
              <a:effectLst>
                <a:outerShdw blurRad="50800" dist="38100" dir="18900000" algn="tl" rotWithShape="0">
                  <a:srgbClr val="000000">
                    <a:alpha val="43000"/>
                  </a:srgbClr>
                </a:outerShdw>
              </a:effectLst>
              <a:latin typeface="Arial"/>
              <a:cs typeface="Arial"/>
            </a:endParaRPr>
          </a:p>
        </p:txBody>
      </p:sp>
      <p:pic>
        <p:nvPicPr>
          <p:cNvPr id="19" name="Picture 18" descr="apps-in-sphere.png"/>
          <p:cNvPicPr>
            <a:picLocks noChangeAspect="1"/>
          </p:cNvPicPr>
          <p:nvPr/>
        </p:nvPicPr>
        <p:blipFill>
          <a:blip r:embed="rId2">
            <a:alphaModFix amt="19000"/>
            <a:extLst>
              <a:ext uri="{28A0092B-C50C-407E-A947-70E740481C1C}">
                <a14:useLocalDpi xmlns:a14="http://schemas.microsoft.com/office/drawing/2010/main" val="0"/>
              </a:ext>
            </a:extLst>
          </a:blip>
          <a:stretch>
            <a:fillRect/>
          </a:stretch>
        </p:blipFill>
        <p:spPr>
          <a:xfrm>
            <a:off x="3163759" y="665567"/>
            <a:ext cx="5789681" cy="5789681"/>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277038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1885" y="2575650"/>
            <a:ext cx="6927759" cy="584776"/>
          </a:xfrm>
          <a:prstGeom prst="rect">
            <a:avLst/>
          </a:prstGeom>
          <a:noFill/>
        </p:spPr>
        <p:txBody>
          <a:bodyPr wrap="square" rtlCol="0">
            <a:spAutoFit/>
          </a:bodyPr>
          <a:lstStyle/>
          <a:p>
            <a:r>
              <a:rPr lang="en-US" sz="3200" dirty="0" smtClean="0">
                <a:latin typeface="Arial"/>
                <a:cs typeface="Arial"/>
              </a:rPr>
              <a:t>Multimodality . . . </a:t>
            </a:r>
            <a:endParaRPr lang="en-US" sz="3200" dirty="0">
              <a:latin typeface="Arial"/>
              <a:cs typeface="Arial"/>
            </a:endParaRPr>
          </a:p>
        </p:txBody>
      </p:sp>
    </p:spTree>
    <p:extLst>
      <p:ext uri="{BB962C8B-B14F-4D97-AF65-F5344CB8AC3E}">
        <p14:creationId xmlns:p14="http://schemas.microsoft.com/office/powerpoint/2010/main" val="8211181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1064" y="375414"/>
            <a:ext cx="6945207" cy="738664"/>
          </a:xfrm>
          <a:prstGeom prst="rect">
            <a:avLst/>
          </a:prstGeom>
        </p:spPr>
        <p:txBody>
          <a:bodyPr wrap="square">
            <a:spAutoFit/>
          </a:bodyPr>
          <a:lstStyle/>
          <a:p>
            <a:r>
              <a:rPr lang="en-US" sz="2800" dirty="0" smtClean="0">
                <a:effectLst>
                  <a:outerShdw blurRad="50800" dist="38100" dir="18900000" algn="bl" rotWithShape="0">
                    <a:prstClr val="black">
                      <a:alpha val="40000"/>
                    </a:prstClr>
                  </a:outerShdw>
                </a:effectLst>
                <a:latin typeface="Arial"/>
                <a:cs typeface="Arial"/>
              </a:rPr>
              <a:t>Distinction </a:t>
            </a:r>
            <a:r>
              <a:rPr lang="en-US" sz="2800" dirty="0">
                <a:effectLst>
                  <a:outerShdw blurRad="50800" dist="38100" dir="18900000" algn="bl" rotWithShape="0">
                    <a:prstClr val="black">
                      <a:alpha val="40000"/>
                    </a:prstClr>
                  </a:outerShdw>
                </a:effectLst>
                <a:latin typeface="Arial"/>
                <a:cs typeface="Arial"/>
              </a:rPr>
              <a:t>Between Modes and </a:t>
            </a:r>
            <a:r>
              <a:rPr lang="en-US" sz="2800" dirty="0" smtClean="0">
                <a:effectLst>
                  <a:outerShdw blurRad="50800" dist="38100" dir="18900000" algn="bl" rotWithShape="0">
                    <a:prstClr val="black">
                      <a:alpha val="40000"/>
                    </a:prstClr>
                  </a:outerShdw>
                </a:effectLst>
                <a:latin typeface="Arial"/>
                <a:cs typeface="Arial"/>
              </a:rPr>
              <a:t>Modalities</a:t>
            </a:r>
          </a:p>
          <a:p>
            <a:r>
              <a:rPr lang="en-US" sz="1400" dirty="0" smtClean="0">
                <a:effectLst>
                  <a:outerShdw blurRad="50800" dist="38100" dir="18900000" algn="bl" rotWithShape="0">
                    <a:prstClr val="black">
                      <a:alpha val="40000"/>
                    </a:prstClr>
                  </a:outerShdw>
                </a:effectLst>
                <a:latin typeface="Arial"/>
                <a:cs typeface="Arial"/>
              </a:rPr>
              <a:t>Moreno &amp; Mayer (2007)</a:t>
            </a:r>
            <a:endParaRPr lang="en-US" sz="1400" dirty="0">
              <a:effectLst>
                <a:outerShdw blurRad="50800" dist="38100" dir="18900000" algn="bl" rotWithShape="0">
                  <a:prstClr val="black">
                    <a:alpha val="40000"/>
                  </a:prstClr>
                </a:outerShdw>
              </a:effectLst>
              <a:latin typeface="Arial"/>
              <a:cs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val="427079497"/>
              </p:ext>
            </p:extLst>
          </p:nvPr>
        </p:nvGraphicFramePr>
        <p:xfrm>
          <a:off x="771431" y="2204451"/>
          <a:ext cx="8047729" cy="3762690"/>
        </p:xfrm>
        <a:graphic>
          <a:graphicData uri="http://schemas.openxmlformats.org/drawingml/2006/table">
            <a:tbl>
              <a:tblPr firstRow="1" bandRow="1">
                <a:tableStyleId>{F5AB1C69-6EDB-4FF4-983F-18BD219EF322}</a:tableStyleId>
              </a:tblPr>
              <a:tblGrid>
                <a:gridCol w="1447496"/>
                <a:gridCol w="2152250"/>
                <a:gridCol w="4447983"/>
              </a:tblGrid>
              <a:tr h="684210">
                <a:tc>
                  <a:txBody>
                    <a:bodyPr/>
                    <a:lstStyle/>
                    <a:p>
                      <a:r>
                        <a:rPr lang="en-US" sz="2800" dirty="0" smtClean="0"/>
                        <a:t>Feature</a:t>
                      </a:r>
                      <a:endParaRPr lang="en-US" sz="2800" dirty="0"/>
                    </a:p>
                  </a:txBody>
                  <a:tcPr>
                    <a:solidFill>
                      <a:srgbClr val="669900"/>
                    </a:solidFill>
                  </a:tcPr>
                </a:tc>
                <a:tc>
                  <a:txBody>
                    <a:bodyPr/>
                    <a:lstStyle/>
                    <a:p>
                      <a:r>
                        <a:rPr lang="en-US" sz="2800" dirty="0" smtClean="0"/>
                        <a:t>Description</a:t>
                      </a:r>
                      <a:endParaRPr lang="en-US" sz="2800" dirty="0"/>
                    </a:p>
                  </a:txBody>
                  <a:tcPr>
                    <a:solidFill>
                      <a:srgbClr val="66990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Examples</a:t>
                      </a:r>
                    </a:p>
                  </a:txBody>
                  <a:tcPr>
                    <a:solidFill>
                      <a:srgbClr val="669900"/>
                    </a:solidFill>
                  </a:tcPr>
                </a:tc>
              </a:tr>
              <a:tr h="370840">
                <a:tc>
                  <a:txBody>
                    <a:bodyPr/>
                    <a:lstStyle/>
                    <a:p>
                      <a:r>
                        <a:rPr lang="en-US" sz="2000" dirty="0" smtClean="0">
                          <a:latin typeface="Arial"/>
                          <a:cs typeface="Arial"/>
                        </a:rPr>
                        <a:t>Mode</a:t>
                      </a:r>
                      <a:endParaRPr lang="en-US" sz="2000" dirty="0">
                        <a:latin typeface="Arial"/>
                        <a:cs typeface="Arial"/>
                      </a:endParaRPr>
                    </a:p>
                  </a:txBody>
                  <a:tcPr/>
                </a:tc>
                <a:tc>
                  <a:txBody>
                    <a:bodyPr/>
                    <a:lstStyle/>
                    <a:p>
                      <a:r>
                        <a:rPr lang="en-US" sz="2000" dirty="0" smtClean="0">
                          <a:latin typeface="Arial"/>
                          <a:cs typeface="Arial"/>
                        </a:rPr>
                        <a:t>Code used to represent</a:t>
                      </a:r>
                    </a:p>
                    <a:p>
                      <a:r>
                        <a:rPr lang="en-US" sz="2000" dirty="0" smtClean="0">
                          <a:latin typeface="Arial"/>
                          <a:cs typeface="Arial"/>
                        </a:rPr>
                        <a:t>information</a:t>
                      </a:r>
                    </a:p>
                    <a:p>
                      <a:endParaRPr lang="en-US" sz="2000" dirty="0">
                        <a:latin typeface="Arial"/>
                        <a:cs typeface="Arial"/>
                      </a:endParaRPr>
                    </a:p>
                  </a:txBody>
                  <a:tcPr/>
                </a:tc>
                <a:tc>
                  <a:txBody>
                    <a:bodyPr/>
                    <a:lstStyle/>
                    <a:p>
                      <a:r>
                        <a:rPr lang="en-US" sz="2000" dirty="0" smtClean="0">
                          <a:solidFill>
                            <a:srgbClr val="669900"/>
                          </a:solidFill>
                          <a:latin typeface="Arial"/>
                          <a:cs typeface="Arial"/>
                        </a:rPr>
                        <a:t>Verbal</a:t>
                      </a:r>
                      <a:r>
                        <a:rPr lang="en-US" sz="2000" dirty="0" smtClean="0">
                          <a:latin typeface="Arial"/>
                          <a:cs typeface="Arial"/>
                        </a:rPr>
                        <a:t> (e.g., printed words, spoken words) and </a:t>
                      </a:r>
                    </a:p>
                    <a:p>
                      <a:pPr>
                        <a:spcBef>
                          <a:spcPts val="1200"/>
                        </a:spcBef>
                      </a:pPr>
                      <a:r>
                        <a:rPr lang="en-US" sz="2000" dirty="0" smtClean="0">
                          <a:solidFill>
                            <a:srgbClr val="669900"/>
                          </a:solidFill>
                          <a:latin typeface="Arial"/>
                          <a:cs typeface="Arial"/>
                        </a:rPr>
                        <a:t>Non-verbal </a:t>
                      </a:r>
                      <a:r>
                        <a:rPr lang="en-US" sz="2000" dirty="0" smtClean="0">
                          <a:latin typeface="Arial"/>
                          <a:cs typeface="Arial"/>
                        </a:rPr>
                        <a:t>(e.g.,</a:t>
                      </a:r>
                      <a:r>
                        <a:rPr lang="en-US" sz="2000" baseline="0" dirty="0" smtClean="0">
                          <a:latin typeface="Arial"/>
                          <a:cs typeface="Arial"/>
                        </a:rPr>
                        <a:t> </a:t>
                      </a:r>
                      <a:r>
                        <a:rPr lang="en-US" sz="2000" dirty="0" smtClean="0">
                          <a:latin typeface="Arial"/>
                          <a:cs typeface="Arial"/>
                        </a:rPr>
                        <a:t>illustrations, photos, video, and animation)</a:t>
                      </a:r>
                    </a:p>
                    <a:p>
                      <a:endParaRPr lang="en-US" sz="2000" dirty="0">
                        <a:latin typeface="Arial"/>
                        <a:cs typeface="Arial"/>
                      </a:endParaRPr>
                    </a:p>
                  </a:txBody>
                  <a:tcPr/>
                </a:tc>
              </a:tr>
              <a:tr h="370840">
                <a:tc>
                  <a:txBody>
                    <a:bodyPr/>
                    <a:lstStyle/>
                    <a:p>
                      <a:r>
                        <a:rPr lang="en-US" sz="2000" dirty="0" smtClean="0">
                          <a:latin typeface="Arial"/>
                          <a:cs typeface="Arial"/>
                        </a:rPr>
                        <a:t>Modalities</a:t>
                      </a:r>
                      <a:endParaRPr lang="en-US" sz="2000" dirty="0">
                        <a:latin typeface="Arial"/>
                        <a:cs typeface="Arial"/>
                      </a:endParaRPr>
                    </a:p>
                  </a:txBody>
                  <a:tcPr/>
                </a:tc>
                <a:tc>
                  <a:txBody>
                    <a:bodyPr/>
                    <a:lstStyle/>
                    <a:p>
                      <a:r>
                        <a:rPr lang="en-US" sz="2000" dirty="0" smtClean="0">
                          <a:latin typeface="Arial"/>
                          <a:cs typeface="Arial"/>
                        </a:rPr>
                        <a:t>Sense receptors used to</a:t>
                      </a:r>
                      <a:r>
                        <a:rPr lang="en-US" sz="2000" baseline="0" dirty="0" smtClean="0">
                          <a:latin typeface="Arial"/>
                          <a:cs typeface="Arial"/>
                        </a:rPr>
                        <a:t> </a:t>
                      </a:r>
                      <a:r>
                        <a:rPr lang="en-US" sz="2000" dirty="0" smtClean="0">
                          <a:latin typeface="Arial"/>
                          <a:cs typeface="Arial"/>
                        </a:rPr>
                        <a:t>receive information</a:t>
                      </a:r>
                    </a:p>
                    <a:p>
                      <a:endParaRPr lang="en-US" sz="2000" dirty="0">
                        <a:latin typeface="Arial"/>
                        <a:cs typeface="Aria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solidFill>
                            <a:srgbClr val="669900"/>
                          </a:solidFill>
                          <a:latin typeface="Arial"/>
                          <a:cs typeface="Arial"/>
                        </a:rPr>
                        <a:t>Auditory</a:t>
                      </a:r>
                      <a:r>
                        <a:rPr lang="en-US" sz="2000" dirty="0" smtClean="0">
                          <a:latin typeface="Arial"/>
                          <a:cs typeface="Arial"/>
                        </a:rPr>
                        <a:t> (i.e., through the ears)</a:t>
                      </a:r>
                    </a:p>
                    <a:p>
                      <a:pPr marL="0" marR="0" indent="0" algn="l" defTabSz="457200" rtl="0" eaLnBrk="1" fontAlgn="auto" latinLnBrk="0" hangingPunct="1">
                        <a:lnSpc>
                          <a:spcPct val="100000"/>
                        </a:lnSpc>
                        <a:spcBef>
                          <a:spcPts val="1200"/>
                        </a:spcBef>
                        <a:spcAft>
                          <a:spcPts val="0"/>
                        </a:spcAft>
                        <a:buClrTx/>
                        <a:buSzTx/>
                        <a:buFontTx/>
                        <a:buNone/>
                        <a:tabLst/>
                        <a:defRPr/>
                      </a:pPr>
                      <a:r>
                        <a:rPr lang="en-US" sz="2000" dirty="0" smtClean="0">
                          <a:solidFill>
                            <a:srgbClr val="669900"/>
                          </a:solidFill>
                          <a:latin typeface="Arial"/>
                          <a:cs typeface="Arial"/>
                        </a:rPr>
                        <a:t>Visual</a:t>
                      </a:r>
                      <a:r>
                        <a:rPr lang="en-US" sz="2000" dirty="0" smtClean="0">
                          <a:latin typeface="Arial"/>
                          <a:cs typeface="Arial"/>
                        </a:rPr>
                        <a:t> (i.e., through the eyes)</a:t>
                      </a:r>
                    </a:p>
                    <a:p>
                      <a:endParaRPr lang="en-US" sz="2000" dirty="0">
                        <a:latin typeface="Arial"/>
                        <a:cs typeface="Arial"/>
                      </a:endParaRPr>
                    </a:p>
                  </a:txBody>
                  <a:tcPr/>
                </a:tc>
              </a:tr>
            </a:tbl>
          </a:graphicData>
        </a:graphic>
      </p:graphicFrame>
      <p:pic>
        <p:nvPicPr>
          <p:cNvPr id="6" name="Picture 5"/>
          <p:cNvPicPr>
            <a:picLocks noChangeAspect="1"/>
          </p:cNvPicPr>
          <p:nvPr/>
        </p:nvPicPr>
        <p:blipFill>
          <a:blip r:embed="rId2"/>
          <a:stretch>
            <a:fillRect/>
          </a:stretch>
        </p:blipFill>
        <p:spPr>
          <a:xfrm>
            <a:off x="185911" y="215330"/>
            <a:ext cx="1460244" cy="1764462"/>
          </a:xfrm>
          <a:prstGeom prst="rect">
            <a:avLst/>
          </a:prstGeom>
        </p:spPr>
      </p:pic>
      <p:sp>
        <p:nvSpPr>
          <p:cNvPr id="7" name="TextBox 6"/>
          <p:cNvSpPr txBox="1"/>
          <p:nvPr/>
        </p:nvSpPr>
        <p:spPr>
          <a:xfrm>
            <a:off x="642784" y="1053551"/>
            <a:ext cx="4687623" cy="769441"/>
          </a:xfrm>
          <a:prstGeom prst="rect">
            <a:avLst/>
          </a:prstGeom>
          <a:noFill/>
        </p:spPr>
        <p:txBody>
          <a:bodyPr wrap="square" rtlCol="0">
            <a:spAutoFit/>
          </a:bodyPr>
          <a:lstStyle/>
          <a:p>
            <a:r>
              <a:rPr lang="en-US" sz="4400" b="1" dirty="0" smtClean="0">
                <a:ln>
                  <a:solidFill>
                    <a:srgbClr val="000000"/>
                  </a:solidFill>
                </a:ln>
                <a:solidFill>
                  <a:srgbClr val="669900"/>
                </a:solidFill>
                <a:latin typeface="Arial"/>
                <a:cs typeface="Arial"/>
              </a:rPr>
              <a:t>Multimodality</a:t>
            </a:r>
            <a:endParaRPr lang="en-US" sz="4400" b="1" dirty="0">
              <a:ln>
                <a:solidFill>
                  <a:srgbClr val="000000"/>
                </a:solidFill>
              </a:ln>
              <a:solidFill>
                <a:srgbClr val="669900"/>
              </a:solidFill>
              <a:latin typeface="Arial"/>
              <a:cs typeface="Arial"/>
            </a:endParaRPr>
          </a:p>
        </p:txBody>
      </p:sp>
    </p:spTree>
    <p:extLst>
      <p:ext uri="{BB962C8B-B14F-4D97-AF65-F5344CB8AC3E}">
        <p14:creationId xmlns:p14="http://schemas.microsoft.com/office/powerpoint/2010/main" val="36046213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03331" y="3413079"/>
            <a:ext cx="3178725" cy="1261884"/>
          </a:xfrm>
          <a:prstGeom prst="rect">
            <a:avLst/>
          </a:prstGeom>
        </p:spPr>
        <p:txBody>
          <a:bodyPr wrap="none">
            <a:spAutoFit/>
          </a:bodyPr>
          <a:lstStyle/>
          <a:p>
            <a:r>
              <a:rPr lang="en-US" sz="2800" dirty="0" smtClean="0">
                <a:latin typeface="Arial"/>
                <a:cs typeface="Arial"/>
              </a:rPr>
              <a:t>Modalities</a:t>
            </a:r>
          </a:p>
          <a:p>
            <a:r>
              <a:rPr lang="en-US" sz="2400" dirty="0">
                <a:latin typeface="Arial"/>
                <a:cs typeface="Arial"/>
              </a:rPr>
              <a:t>Sense receptors used </a:t>
            </a:r>
            <a:endParaRPr lang="en-US" sz="2400" dirty="0" smtClean="0">
              <a:latin typeface="Arial"/>
              <a:cs typeface="Arial"/>
            </a:endParaRPr>
          </a:p>
          <a:p>
            <a:r>
              <a:rPr lang="en-US" sz="2400" dirty="0" smtClean="0">
                <a:latin typeface="Arial"/>
                <a:cs typeface="Arial"/>
              </a:rPr>
              <a:t>to </a:t>
            </a:r>
            <a:r>
              <a:rPr lang="en-US" sz="2400" dirty="0">
                <a:latin typeface="Arial"/>
                <a:cs typeface="Arial"/>
              </a:rPr>
              <a:t>receive information</a:t>
            </a:r>
            <a:r>
              <a:rPr lang="en-US" sz="2400" dirty="0" smtClean="0">
                <a:latin typeface="Arial"/>
                <a:cs typeface="Arial"/>
              </a:rPr>
              <a:t> </a:t>
            </a:r>
            <a:endParaRPr lang="en-US" sz="2400" dirty="0">
              <a:latin typeface="Arial"/>
              <a:cs typeface="Arial"/>
            </a:endParaRPr>
          </a:p>
        </p:txBody>
      </p:sp>
      <p:sp>
        <p:nvSpPr>
          <p:cNvPr id="13" name="Rectangle 12"/>
          <p:cNvSpPr/>
          <p:nvPr/>
        </p:nvSpPr>
        <p:spPr>
          <a:xfrm>
            <a:off x="5172244" y="3606166"/>
            <a:ext cx="4135042" cy="1569660"/>
          </a:xfrm>
          <a:prstGeom prst="rect">
            <a:avLst/>
          </a:prstGeom>
        </p:spPr>
        <p:txBody>
          <a:bodyPr wrap="square">
            <a:spAutoFit/>
          </a:bodyPr>
          <a:lstStyle/>
          <a:p>
            <a:r>
              <a:rPr lang="en-US" sz="2400" dirty="0" smtClean="0">
                <a:latin typeface="Arial"/>
                <a:cs typeface="Arial"/>
              </a:rPr>
              <a:t>Responds to learning </a:t>
            </a:r>
          </a:p>
          <a:p>
            <a:r>
              <a:rPr lang="en-US" sz="2400" dirty="0" smtClean="0">
                <a:latin typeface="Arial"/>
                <a:cs typeface="Arial"/>
              </a:rPr>
              <a:t>preferences</a:t>
            </a:r>
            <a:endParaRPr lang="en-US" sz="2000" dirty="0">
              <a:latin typeface="Arial"/>
              <a:cs typeface="Arial"/>
            </a:endParaRPr>
          </a:p>
          <a:p>
            <a:r>
              <a:rPr lang="en-US" sz="2400" dirty="0" smtClean="0">
                <a:latin typeface="Arial"/>
                <a:cs typeface="Arial"/>
              </a:rPr>
              <a:t>. . . providing processing options for students</a:t>
            </a:r>
            <a:endParaRPr lang="en-US" sz="2400" dirty="0">
              <a:latin typeface="Arial"/>
              <a:cs typeface="Arial"/>
            </a:endParaRPr>
          </a:p>
        </p:txBody>
      </p:sp>
      <p:sp>
        <p:nvSpPr>
          <p:cNvPr id="14" name="Rectangle 13"/>
          <p:cNvSpPr/>
          <p:nvPr/>
        </p:nvSpPr>
        <p:spPr>
          <a:xfrm>
            <a:off x="3990310" y="2018375"/>
            <a:ext cx="4087652" cy="1200328"/>
          </a:xfrm>
          <a:prstGeom prst="rect">
            <a:avLst/>
          </a:prstGeom>
        </p:spPr>
        <p:txBody>
          <a:bodyPr wrap="none">
            <a:spAutoFit/>
          </a:bodyPr>
          <a:lstStyle/>
          <a:p>
            <a:r>
              <a:rPr lang="en-US" sz="2400" dirty="0" smtClean="0">
                <a:latin typeface="Arial"/>
                <a:cs typeface="Arial"/>
              </a:rPr>
              <a:t>Reduces cognitive load </a:t>
            </a:r>
          </a:p>
          <a:p>
            <a:r>
              <a:rPr lang="en-US" sz="2000" dirty="0" smtClean="0">
                <a:latin typeface="Arial"/>
                <a:cs typeface="Arial"/>
              </a:rPr>
              <a:t>. . . .</a:t>
            </a:r>
            <a:r>
              <a:rPr lang="en-US" sz="2400" dirty="0" smtClean="0">
                <a:latin typeface="Arial"/>
                <a:cs typeface="Arial"/>
              </a:rPr>
              <a:t> the demands of memory </a:t>
            </a:r>
          </a:p>
          <a:p>
            <a:r>
              <a:rPr lang="en-US" sz="2400" dirty="0" smtClean="0">
                <a:latin typeface="Arial"/>
                <a:cs typeface="Arial"/>
              </a:rPr>
              <a:t>on any one sense</a:t>
            </a:r>
            <a:endParaRPr lang="en-US" sz="2400" dirty="0">
              <a:latin typeface="Arial"/>
              <a:cs typeface="Arial"/>
            </a:endParaRPr>
          </a:p>
        </p:txBody>
      </p:sp>
      <p:sp>
        <p:nvSpPr>
          <p:cNvPr id="15" name="Rectangle 14"/>
          <p:cNvSpPr/>
          <p:nvPr/>
        </p:nvSpPr>
        <p:spPr>
          <a:xfrm>
            <a:off x="3587371" y="5564346"/>
            <a:ext cx="5556629" cy="830997"/>
          </a:xfrm>
          <a:prstGeom prst="rect">
            <a:avLst/>
          </a:prstGeom>
        </p:spPr>
        <p:txBody>
          <a:bodyPr wrap="none">
            <a:spAutoFit/>
          </a:bodyPr>
          <a:lstStyle/>
          <a:p>
            <a:r>
              <a:rPr lang="en-US" sz="2400" dirty="0" smtClean="0">
                <a:latin typeface="Arial"/>
                <a:cs typeface="Arial"/>
              </a:rPr>
              <a:t>Stimulates flow </a:t>
            </a:r>
          </a:p>
          <a:p>
            <a:r>
              <a:rPr lang="en-US" sz="2400" dirty="0">
                <a:latin typeface="Arial"/>
                <a:cs typeface="Arial"/>
              </a:rPr>
              <a:t> </a:t>
            </a:r>
            <a:r>
              <a:rPr lang="en-US" sz="2400" dirty="0" smtClean="0">
                <a:latin typeface="Arial"/>
                <a:cs typeface="Arial"/>
              </a:rPr>
              <a:t>. . . facilitates motivation and challenge</a:t>
            </a:r>
            <a:endParaRPr lang="en-US" sz="2400" dirty="0">
              <a:latin typeface="Arial"/>
              <a:cs typeface="Arial"/>
            </a:endParaRPr>
          </a:p>
        </p:txBody>
      </p:sp>
      <p:pic>
        <p:nvPicPr>
          <p:cNvPr id="2" name="Picture 1" descr="Red_arrow_sket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143994">
            <a:off x="2444799" y="2655668"/>
            <a:ext cx="1699414" cy="725956"/>
          </a:xfrm>
          <a:prstGeom prst="rect">
            <a:avLst/>
          </a:prstGeom>
        </p:spPr>
      </p:pic>
      <p:pic>
        <p:nvPicPr>
          <p:cNvPr id="20" name="Picture 19" descr="Red_arrow_sket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6799" y="3766897"/>
            <a:ext cx="1699414" cy="725956"/>
          </a:xfrm>
          <a:prstGeom prst="rect">
            <a:avLst/>
          </a:prstGeom>
        </p:spPr>
      </p:pic>
      <p:pic>
        <p:nvPicPr>
          <p:cNvPr id="21" name="Picture 20" descr="Red_arrow_sket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9047">
            <a:off x="2452981" y="4697363"/>
            <a:ext cx="1699414" cy="725956"/>
          </a:xfrm>
          <a:prstGeom prst="rect">
            <a:avLst/>
          </a:prstGeom>
        </p:spPr>
      </p:pic>
      <p:pic>
        <p:nvPicPr>
          <p:cNvPr id="11" name="Picture 10"/>
          <p:cNvPicPr>
            <a:picLocks noChangeAspect="1"/>
          </p:cNvPicPr>
          <p:nvPr/>
        </p:nvPicPr>
        <p:blipFill>
          <a:blip r:embed="rId3"/>
          <a:stretch>
            <a:fillRect/>
          </a:stretch>
        </p:blipFill>
        <p:spPr>
          <a:xfrm>
            <a:off x="185911" y="215330"/>
            <a:ext cx="1460244" cy="1764462"/>
          </a:xfrm>
          <a:prstGeom prst="rect">
            <a:avLst/>
          </a:prstGeom>
        </p:spPr>
      </p:pic>
      <p:sp>
        <p:nvSpPr>
          <p:cNvPr id="16" name="TextBox 15"/>
          <p:cNvSpPr txBox="1"/>
          <p:nvPr/>
        </p:nvSpPr>
        <p:spPr>
          <a:xfrm>
            <a:off x="642784" y="1053551"/>
            <a:ext cx="4687623" cy="769441"/>
          </a:xfrm>
          <a:prstGeom prst="rect">
            <a:avLst/>
          </a:prstGeom>
          <a:noFill/>
        </p:spPr>
        <p:txBody>
          <a:bodyPr wrap="square" rtlCol="0">
            <a:spAutoFit/>
          </a:bodyPr>
          <a:lstStyle/>
          <a:p>
            <a:r>
              <a:rPr lang="en-US" sz="4400" b="1" dirty="0" smtClean="0">
                <a:ln>
                  <a:solidFill>
                    <a:srgbClr val="000000"/>
                  </a:solidFill>
                </a:ln>
                <a:solidFill>
                  <a:srgbClr val="669900"/>
                </a:solidFill>
                <a:latin typeface="Arial"/>
                <a:cs typeface="Arial"/>
              </a:rPr>
              <a:t>Multimodality</a:t>
            </a:r>
            <a:endParaRPr lang="en-US" sz="4400" b="1" dirty="0">
              <a:ln>
                <a:solidFill>
                  <a:srgbClr val="000000"/>
                </a:solidFill>
              </a:ln>
              <a:solidFill>
                <a:srgbClr val="669900"/>
              </a:solidFill>
              <a:latin typeface="Arial"/>
              <a:cs typeface="Arial"/>
            </a:endParaRPr>
          </a:p>
        </p:txBody>
      </p:sp>
    </p:spTree>
    <p:extLst>
      <p:ext uri="{BB962C8B-B14F-4D97-AF65-F5344CB8AC3E}">
        <p14:creationId xmlns:p14="http://schemas.microsoft.com/office/powerpoint/2010/main" val="3927920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5911" y="215330"/>
            <a:ext cx="1460244" cy="1764462"/>
          </a:xfrm>
          <a:prstGeom prst="rect">
            <a:avLst/>
          </a:prstGeom>
        </p:spPr>
      </p:pic>
      <p:sp>
        <p:nvSpPr>
          <p:cNvPr id="5" name="TextBox 4"/>
          <p:cNvSpPr txBox="1"/>
          <p:nvPr/>
        </p:nvSpPr>
        <p:spPr>
          <a:xfrm>
            <a:off x="642784" y="1053551"/>
            <a:ext cx="4687623" cy="769441"/>
          </a:xfrm>
          <a:prstGeom prst="rect">
            <a:avLst/>
          </a:prstGeom>
          <a:noFill/>
        </p:spPr>
        <p:txBody>
          <a:bodyPr wrap="square" rtlCol="0">
            <a:spAutoFit/>
          </a:bodyPr>
          <a:lstStyle/>
          <a:p>
            <a:r>
              <a:rPr lang="en-US" sz="4400" b="1" dirty="0" smtClean="0">
                <a:ln>
                  <a:solidFill>
                    <a:srgbClr val="000000"/>
                  </a:solidFill>
                </a:ln>
                <a:solidFill>
                  <a:srgbClr val="669900"/>
                </a:solidFill>
                <a:latin typeface="Arial"/>
                <a:cs typeface="Arial"/>
              </a:rPr>
              <a:t>Multimodality</a:t>
            </a:r>
            <a:endParaRPr lang="en-US" sz="4400" b="1" dirty="0">
              <a:ln>
                <a:solidFill>
                  <a:srgbClr val="000000"/>
                </a:solidFill>
              </a:ln>
              <a:solidFill>
                <a:srgbClr val="669900"/>
              </a:solidFill>
              <a:latin typeface="Arial"/>
              <a:cs typeface="Arial"/>
            </a:endParaRPr>
          </a:p>
        </p:txBody>
      </p:sp>
      <p:sp>
        <p:nvSpPr>
          <p:cNvPr id="6" name="Rectangle 5"/>
          <p:cNvSpPr/>
          <p:nvPr/>
        </p:nvSpPr>
        <p:spPr>
          <a:xfrm>
            <a:off x="1003371" y="2465655"/>
            <a:ext cx="7889787" cy="1938992"/>
          </a:xfrm>
          <a:prstGeom prst="rect">
            <a:avLst/>
          </a:prstGeom>
        </p:spPr>
        <p:txBody>
          <a:bodyPr wrap="square">
            <a:spAutoFit/>
          </a:bodyPr>
          <a:lstStyle/>
          <a:p>
            <a:pPr marL="342900" indent="-342900">
              <a:buFont typeface="Wingdings" charset="2"/>
              <a:buChar char="§"/>
            </a:pPr>
            <a:r>
              <a:rPr lang="en-US" sz="2400" dirty="0" smtClean="0">
                <a:latin typeface="Arial"/>
                <a:cs typeface="Arial"/>
              </a:rPr>
              <a:t>Learning </a:t>
            </a:r>
            <a:r>
              <a:rPr lang="en-US" sz="2400" dirty="0">
                <a:latin typeface="Arial"/>
                <a:cs typeface="Arial"/>
              </a:rPr>
              <a:t>is improved when related pictures are presented at the </a:t>
            </a:r>
            <a:r>
              <a:rPr lang="en-US" sz="2400" dirty="0" smtClean="0">
                <a:latin typeface="Arial"/>
                <a:cs typeface="Arial"/>
              </a:rPr>
              <a:t>same time </a:t>
            </a:r>
            <a:r>
              <a:rPr lang="en-US" sz="2400" dirty="0">
                <a:latin typeface="Arial"/>
                <a:cs typeface="Arial"/>
              </a:rPr>
              <a:t>as text based </a:t>
            </a:r>
            <a:r>
              <a:rPr lang="en-US" sz="2400" dirty="0" smtClean="0">
                <a:latin typeface="Arial"/>
                <a:cs typeface="Arial"/>
              </a:rPr>
              <a:t>information (Dual coding effect).</a:t>
            </a:r>
          </a:p>
          <a:p>
            <a:pPr marL="342900" indent="-342900">
              <a:buFont typeface="Wingdings" charset="2"/>
              <a:buChar char="§"/>
            </a:pPr>
            <a:endParaRPr lang="en-US" sz="2400" dirty="0" smtClean="0">
              <a:latin typeface="Arial"/>
              <a:cs typeface="Arial"/>
            </a:endParaRPr>
          </a:p>
          <a:p>
            <a:endParaRPr lang="en-US" sz="2400" dirty="0">
              <a:latin typeface="Arial"/>
              <a:cs typeface="Arial"/>
            </a:endParaRPr>
          </a:p>
        </p:txBody>
      </p:sp>
      <p:sp>
        <p:nvSpPr>
          <p:cNvPr id="7" name="TextBox 6"/>
          <p:cNvSpPr txBox="1"/>
          <p:nvPr/>
        </p:nvSpPr>
        <p:spPr>
          <a:xfrm>
            <a:off x="1003370" y="6206952"/>
            <a:ext cx="7889787" cy="307777"/>
          </a:xfrm>
          <a:prstGeom prst="rect">
            <a:avLst/>
          </a:prstGeom>
          <a:noFill/>
        </p:spPr>
        <p:txBody>
          <a:bodyPr wrap="square" rtlCol="0">
            <a:spAutoFit/>
          </a:bodyPr>
          <a:lstStyle/>
          <a:p>
            <a:r>
              <a:rPr lang="en-US" sz="1400" dirty="0" smtClean="0">
                <a:latin typeface="Arial"/>
                <a:cs typeface="Arial"/>
              </a:rPr>
              <a:t>Source: </a:t>
            </a:r>
            <a:r>
              <a:rPr lang="en-US" sz="1400" dirty="0" smtClean="0">
                <a:latin typeface="Arial"/>
                <a:cs typeface="Arial"/>
                <a:hlinkClick r:id="rId3"/>
              </a:rPr>
              <a:t>http</a:t>
            </a:r>
            <a:r>
              <a:rPr lang="en-US" sz="1400" dirty="0">
                <a:latin typeface="Arial"/>
                <a:cs typeface="Arial"/>
                <a:hlinkClick r:id="rId3"/>
              </a:rPr>
              <a:t>://psychometrics-blog.rightpeople.com.au/2012/multimedia-learning-online</a:t>
            </a:r>
            <a:r>
              <a:rPr lang="en-US" sz="1400" dirty="0" smtClean="0">
                <a:latin typeface="Arial"/>
                <a:cs typeface="Arial"/>
                <a:hlinkClick r:id="rId3"/>
              </a:rPr>
              <a:t>/</a:t>
            </a:r>
            <a:r>
              <a:rPr lang="en-US" sz="1400" dirty="0" smtClean="0">
                <a:latin typeface="Arial"/>
                <a:cs typeface="Arial"/>
              </a:rPr>
              <a:t>  </a:t>
            </a:r>
            <a:endParaRPr lang="en-US" sz="1400" dirty="0">
              <a:latin typeface="Arial"/>
              <a:cs typeface="Arial"/>
            </a:endParaRPr>
          </a:p>
        </p:txBody>
      </p:sp>
      <p:sp>
        <p:nvSpPr>
          <p:cNvPr id="8" name="Rectangle 7"/>
          <p:cNvSpPr/>
          <p:nvPr/>
        </p:nvSpPr>
        <p:spPr>
          <a:xfrm>
            <a:off x="1003371" y="3973470"/>
            <a:ext cx="7635024" cy="1200328"/>
          </a:xfrm>
          <a:prstGeom prst="rect">
            <a:avLst/>
          </a:prstGeom>
        </p:spPr>
        <p:txBody>
          <a:bodyPr wrap="square">
            <a:spAutoFit/>
          </a:bodyPr>
          <a:lstStyle/>
          <a:p>
            <a:pPr marL="342900" lvl="0" indent="-342900">
              <a:buFont typeface="Wingdings" charset="2"/>
              <a:buChar char="§"/>
            </a:pPr>
            <a:r>
              <a:rPr lang="en-US" sz="2400" dirty="0">
                <a:solidFill>
                  <a:prstClr val="black"/>
                </a:solidFill>
                <a:latin typeface="Arial"/>
                <a:cs typeface="Arial"/>
              </a:rPr>
              <a:t>Learning is further enhanced when information is presented through the visual and auditory modalities simultaneously (Modality effect).</a:t>
            </a:r>
          </a:p>
        </p:txBody>
      </p:sp>
    </p:spTree>
    <p:extLst>
      <p:ext uri="{BB962C8B-B14F-4D97-AF65-F5344CB8AC3E}">
        <p14:creationId xmlns:p14="http://schemas.microsoft.com/office/powerpoint/2010/main" val="294762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5911" y="215330"/>
            <a:ext cx="1460244" cy="1764462"/>
          </a:xfrm>
          <a:prstGeom prst="rect">
            <a:avLst/>
          </a:prstGeom>
        </p:spPr>
      </p:pic>
      <p:sp>
        <p:nvSpPr>
          <p:cNvPr id="5" name="TextBox 4"/>
          <p:cNvSpPr txBox="1"/>
          <p:nvPr/>
        </p:nvSpPr>
        <p:spPr>
          <a:xfrm>
            <a:off x="642784" y="1053551"/>
            <a:ext cx="4687623" cy="769441"/>
          </a:xfrm>
          <a:prstGeom prst="rect">
            <a:avLst/>
          </a:prstGeom>
          <a:noFill/>
        </p:spPr>
        <p:txBody>
          <a:bodyPr wrap="square" rtlCol="0">
            <a:spAutoFit/>
          </a:bodyPr>
          <a:lstStyle/>
          <a:p>
            <a:r>
              <a:rPr lang="en-US" sz="4400" b="1" dirty="0" smtClean="0">
                <a:ln>
                  <a:solidFill>
                    <a:srgbClr val="000000"/>
                  </a:solidFill>
                </a:ln>
                <a:solidFill>
                  <a:srgbClr val="669900"/>
                </a:solidFill>
                <a:latin typeface="Arial"/>
                <a:cs typeface="Arial"/>
              </a:rPr>
              <a:t>Multimodality</a:t>
            </a:r>
            <a:endParaRPr lang="en-US" sz="4400" b="1" dirty="0">
              <a:ln>
                <a:solidFill>
                  <a:srgbClr val="000000"/>
                </a:solidFill>
              </a:ln>
              <a:solidFill>
                <a:srgbClr val="669900"/>
              </a:solidFill>
              <a:latin typeface="Arial"/>
              <a:cs typeface="Arial"/>
            </a:endParaRPr>
          </a:p>
        </p:txBody>
      </p:sp>
      <p:sp>
        <p:nvSpPr>
          <p:cNvPr id="6" name="Rectangle 5"/>
          <p:cNvSpPr/>
          <p:nvPr/>
        </p:nvSpPr>
        <p:spPr>
          <a:xfrm>
            <a:off x="1003371" y="2465655"/>
            <a:ext cx="7889787" cy="1200328"/>
          </a:xfrm>
          <a:prstGeom prst="rect">
            <a:avLst/>
          </a:prstGeom>
        </p:spPr>
        <p:txBody>
          <a:bodyPr wrap="square">
            <a:spAutoFit/>
          </a:bodyPr>
          <a:lstStyle/>
          <a:p>
            <a:pPr marL="342900" indent="-342900">
              <a:buFont typeface="Wingdings" charset="2"/>
              <a:buChar char="§"/>
            </a:pPr>
            <a:r>
              <a:rPr lang="en-US" sz="2400" dirty="0" smtClean="0">
                <a:latin typeface="Arial"/>
                <a:cs typeface="Arial"/>
              </a:rPr>
              <a:t>There </a:t>
            </a:r>
            <a:r>
              <a:rPr lang="en-US" sz="2400" dirty="0">
                <a:latin typeface="Arial"/>
                <a:cs typeface="Arial"/>
              </a:rPr>
              <a:t>are separate processing systems for visual and auditory information, both of which are limited in capacity. </a:t>
            </a:r>
            <a:endParaRPr lang="en-US" sz="2400" dirty="0" smtClean="0">
              <a:latin typeface="Arial"/>
              <a:cs typeface="Arial"/>
            </a:endParaRPr>
          </a:p>
        </p:txBody>
      </p:sp>
      <p:sp>
        <p:nvSpPr>
          <p:cNvPr id="2" name="TextBox 1"/>
          <p:cNvSpPr txBox="1"/>
          <p:nvPr/>
        </p:nvSpPr>
        <p:spPr>
          <a:xfrm>
            <a:off x="3350390" y="1871011"/>
            <a:ext cx="2823821" cy="523220"/>
          </a:xfrm>
          <a:prstGeom prst="rect">
            <a:avLst/>
          </a:prstGeom>
          <a:noFill/>
        </p:spPr>
        <p:txBody>
          <a:bodyPr wrap="square" rtlCol="0">
            <a:spAutoFit/>
          </a:bodyPr>
          <a:lstStyle/>
          <a:p>
            <a:r>
              <a:rPr lang="en-US" sz="2800" dirty="0" smtClean="0">
                <a:effectLst>
                  <a:outerShdw blurRad="50800" dist="38100" dir="18900000" algn="bl" rotWithShape="0">
                    <a:prstClr val="black">
                      <a:alpha val="40000"/>
                    </a:prstClr>
                  </a:outerShdw>
                </a:effectLst>
                <a:latin typeface="Arial"/>
                <a:cs typeface="Arial"/>
              </a:rPr>
              <a:t>Modality effect</a:t>
            </a:r>
            <a:endParaRPr lang="en-US" sz="2800" dirty="0">
              <a:effectLst>
                <a:outerShdw blurRad="50800" dist="38100" dir="18900000" algn="bl" rotWithShape="0">
                  <a:prstClr val="black">
                    <a:alpha val="40000"/>
                  </a:prstClr>
                </a:outerShdw>
              </a:effectLst>
              <a:latin typeface="Arial"/>
              <a:cs typeface="Arial"/>
            </a:endParaRPr>
          </a:p>
        </p:txBody>
      </p:sp>
      <p:sp>
        <p:nvSpPr>
          <p:cNvPr id="3" name="Rectangle 2"/>
          <p:cNvSpPr/>
          <p:nvPr/>
        </p:nvSpPr>
        <p:spPr>
          <a:xfrm>
            <a:off x="1003371" y="4010068"/>
            <a:ext cx="7889787" cy="1569660"/>
          </a:xfrm>
          <a:prstGeom prst="rect">
            <a:avLst/>
          </a:prstGeom>
        </p:spPr>
        <p:txBody>
          <a:bodyPr wrap="square">
            <a:spAutoFit/>
          </a:bodyPr>
          <a:lstStyle/>
          <a:p>
            <a:pPr marL="342900" lvl="0" indent="-342900">
              <a:spcBef>
                <a:spcPts val="1200"/>
              </a:spcBef>
              <a:buFont typeface="Wingdings" charset="2"/>
              <a:buChar char="§"/>
            </a:pPr>
            <a:r>
              <a:rPr lang="en-US" sz="2400" dirty="0">
                <a:solidFill>
                  <a:prstClr val="black"/>
                </a:solidFill>
                <a:latin typeface="Arial"/>
                <a:cs typeface="Arial"/>
              </a:rPr>
              <a:t>Presenting information in both modalities allows for the combined resources of both systems to process information, using more cognitive resources, reducing cognitive load and increasing knowledge acquisition.</a:t>
            </a:r>
          </a:p>
        </p:txBody>
      </p:sp>
    </p:spTree>
    <p:extLst>
      <p:ext uri="{BB962C8B-B14F-4D97-AF65-F5344CB8AC3E}">
        <p14:creationId xmlns:p14="http://schemas.microsoft.com/office/powerpoint/2010/main" val="268285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2783" y="2233864"/>
            <a:ext cx="8129441" cy="1200328"/>
          </a:xfrm>
          <a:prstGeom prst="rect">
            <a:avLst/>
          </a:prstGeom>
        </p:spPr>
        <p:txBody>
          <a:bodyPr wrap="square">
            <a:spAutoFit/>
          </a:bodyPr>
          <a:lstStyle/>
          <a:p>
            <a:pPr marL="342900" indent="-342900">
              <a:buFont typeface="Wingdings" charset="2"/>
              <a:buChar char="§"/>
            </a:pPr>
            <a:r>
              <a:rPr lang="en-US" sz="2400" dirty="0" smtClean="0">
                <a:latin typeface="Arial"/>
                <a:cs typeface="Arial"/>
              </a:rPr>
              <a:t>Effective </a:t>
            </a:r>
            <a:r>
              <a:rPr lang="en-US" sz="2400" dirty="0">
                <a:latin typeface="Arial"/>
                <a:cs typeface="Arial"/>
              </a:rPr>
              <a:t>learning environments are those </a:t>
            </a:r>
            <a:r>
              <a:rPr lang="en-US" sz="2400" dirty="0" smtClean="0">
                <a:latin typeface="Arial"/>
                <a:cs typeface="Arial"/>
              </a:rPr>
              <a:t>that combine </a:t>
            </a:r>
            <a:r>
              <a:rPr lang="en-US" sz="2400" dirty="0">
                <a:latin typeface="Arial"/>
                <a:cs typeface="Arial"/>
              </a:rPr>
              <a:t>verbal and non-verbal representations of the knowledge using mixed-</a:t>
            </a:r>
            <a:r>
              <a:rPr lang="en-US" sz="2400" dirty="0" smtClean="0">
                <a:latin typeface="Arial"/>
                <a:cs typeface="Arial"/>
              </a:rPr>
              <a:t>modality presentations. </a:t>
            </a:r>
          </a:p>
        </p:txBody>
      </p:sp>
      <p:pic>
        <p:nvPicPr>
          <p:cNvPr id="3" name="Picture 2"/>
          <p:cNvPicPr>
            <a:picLocks noChangeAspect="1"/>
          </p:cNvPicPr>
          <p:nvPr/>
        </p:nvPicPr>
        <p:blipFill>
          <a:blip r:embed="rId2"/>
          <a:stretch>
            <a:fillRect/>
          </a:stretch>
        </p:blipFill>
        <p:spPr>
          <a:xfrm>
            <a:off x="185911" y="215330"/>
            <a:ext cx="1460244" cy="1764462"/>
          </a:xfrm>
          <a:prstGeom prst="rect">
            <a:avLst/>
          </a:prstGeom>
        </p:spPr>
      </p:pic>
      <p:sp>
        <p:nvSpPr>
          <p:cNvPr id="5" name="TextBox 4"/>
          <p:cNvSpPr txBox="1"/>
          <p:nvPr/>
        </p:nvSpPr>
        <p:spPr>
          <a:xfrm>
            <a:off x="642784" y="1053551"/>
            <a:ext cx="4687623" cy="769441"/>
          </a:xfrm>
          <a:prstGeom prst="rect">
            <a:avLst/>
          </a:prstGeom>
          <a:noFill/>
        </p:spPr>
        <p:txBody>
          <a:bodyPr wrap="square" rtlCol="0">
            <a:spAutoFit/>
          </a:bodyPr>
          <a:lstStyle/>
          <a:p>
            <a:r>
              <a:rPr lang="en-US" sz="4400" b="1" dirty="0" smtClean="0">
                <a:ln>
                  <a:solidFill>
                    <a:srgbClr val="000000"/>
                  </a:solidFill>
                </a:ln>
                <a:solidFill>
                  <a:srgbClr val="669900"/>
                </a:solidFill>
                <a:latin typeface="Arial"/>
                <a:cs typeface="Arial"/>
              </a:rPr>
              <a:t>Multimodality</a:t>
            </a:r>
            <a:endParaRPr lang="en-US" sz="4400" b="1" dirty="0">
              <a:ln>
                <a:solidFill>
                  <a:srgbClr val="000000"/>
                </a:solidFill>
              </a:ln>
              <a:solidFill>
                <a:srgbClr val="669900"/>
              </a:solidFill>
              <a:latin typeface="Arial"/>
              <a:cs typeface="Arial"/>
            </a:endParaRPr>
          </a:p>
        </p:txBody>
      </p:sp>
      <p:sp>
        <p:nvSpPr>
          <p:cNvPr id="2" name="TextBox 1"/>
          <p:cNvSpPr txBox="1"/>
          <p:nvPr/>
        </p:nvSpPr>
        <p:spPr>
          <a:xfrm>
            <a:off x="467851" y="6360001"/>
            <a:ext cx="8421337" cy="276999"/>
          </a:xfrm>
          <a:prstGeom prst="rect">
            <a:avLst/>
          </a:prstGeom>
          <a:noFill/>
        </p:spPr>
        <p:txBody>
          <a:bodyPr wrap="square" rtlCol="0">
            <a:spAutoFit/>
          </a:bodyPr>
          <a:lstStyle/>
          <a:p>
            <a:r>
              <a:rPr lang="en-US" sz="1200" dirty="0">
                <a:solidFill>
                  <a:srgbClr val="000000"/>
                </a:solidFill>
                <a:latin typeface="Arial"/>
                <a:ea typeface="Lucida Grande"/>
                <a:cs typeface="Arial"/>
              </a:rPr>
              <a:t>Moreno, R &amp; Mayer, R. (2007) Interactive multimodal learning environments. Educational Psychology Review  19, 309-326</a:t>
            </a:r>
            <a:endParaRPr lang="en-US" sz="1200" dirty="0">
              <a:latin typeface="Arial"/>
              <a:cs typeface="Arial"/>
            </a:endParaRPr>
          </a:p>
        </p:txBody>
      </p:sp>
      <p:sp>
        <p:nvSpPr>
          <p:cNvPr id="7" name="Rectangle 6"/>
          <p:cNvSpPr/>
          <p:nvPr/>
        </p:nvSpPr>
        <p:spPr>
          <a:xfrm>
            <a:off x="642783" y="3717390"/>
            <a:ext cx="8246405" cy="1938992"/>
          </a:xfrm>
          <a:prstGeom prst="rect">
            <a:avLst/>
          </a:prstGeom>
        </p:spPr>
        <p:txBody>
          <a:bodyPr wrap="square">
            <a:spAutoFit/>
          </a:bodyPr>
          <a:lstStyle/>
          <a:p>
            <a:pPr marL="342900" lvl="0" indent="-342900">
              <a:spcBef>
                <a:spcPts val="1200"/>
              </a:spcBef>
              <a:buFont typeface="Wingdings" charset="2"/>
              <a:buChar char="§"/>
            </a:pPr>
            <a:r>
              <a:rPr lang="en-US" sz="2400" dirty="0">
                <a:solidFill>
                  <a:prstClr val="black"/>
                </a:solidFill>
                <a:latin typeface="Arial"/>
                <a:cs typeface="Arial"/>
              </a:rPr>
              <a:t>The presentation of verbal and non-verbal materials in the visual modality alone is more likely to overload students’ cognitive capacity during learning as compared to the presentation of verbal materials in the auditory modality and non-verbal materials in the visual modality.</a:t>
            </a:r>
          </a:p>
        </p:txBody>
      </p:sp>
    </p:spTree>
    <p:extLst>
      <p:ext uri="{BB962C8B-B14F-4D97-AF65-F5344CB8AC3E}">
        <p14:creationId xmlns:p14="http://schemas.microsoft.com/office/powerpoint/2010/main" val="241841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76397" y="5059816"/>
            <a:ext cx="7341033" cy="830997"/>
          </a:xfrm>
          <a:prstGeom prst="rect">
            <a:avLst/>
          </a:prstGeom>
          <a:noFill/>
        </p:spPr>
        <p:txBody>
          <a:bodyPr wrap="square" rtlCol="0">
            <a:spAutoFit/>
          </a:bodyPr>
          <a:lstStyle/>
          <a:p>
            <a:pPr marL="342900" indent="-342900">
              <a:buFont typeface="Arial"/>
              <a:buChar char="•"/>
            </a:pPr>
            <a:r>
              <a:rPr lang="en-US" sz="2400" dirty="0" smtClean="0">
                <a:latin typeface="Arial"/>
                <a:cs typeface="Arial"/>
              </a:rPr>
              <a:t>If it works, don’t fix it. If it does not work, do something different.</a:t>
            </a:r>
            <a:endParaRPr lang="en-US" sz="2400" dirty="0">
              <a:latin typeface="Arial"/>
              <a:cs typeface="Arial"/>
            </a:endParaRPr>
          </a:p>
        </p:txBody>
      </p:sp>
      <p:sp>
        <p:nvSpPr>
          <p:cNvPr id="7" name="TextBox 6"/>
          <p:cNvSpPr txBox="1"/>
          <p:nvPr/>
        </p:nvSpPr>
        <p:spPr>
          <a:xfrm>
            <a:off x="1033340" y="1915609"/>
            <a:ext cx="6652139" cy="461665"/>
          </a:xfrm>
          <a:prstGeom prst="rect">
            <a:avLst/>
          </a:prstGeom>
          <a:noFill/>
        </p:spPr>
        <p:txBody>
          <a:bodyPr wrap="square" rtlCol="0">
            <a:spAutoFit/>
          </a:bodyPr>
          <a:lstStyle/>
          <a:p>
            <a:pPr marL="342900" indent="-342900">
              <a:buFont typeface="Arial"/>
              <a:buChar char="•"/>
            </a:pPr>
            <a:r>
              <a:rPr lang="en-US" sz="2400" dirty="0" smtClean="0">
                <a:latin typeface="Arial"/>
                <a:cs typeface="Arial"/>
              </a:rPr>
              <a:t>Change is inevitable and ever-present</a:t>
            </a:r>
            <a:endParaRPr lang="en-US" sz="2400" dirty="0">
              <a:latin typeface="Arial"/>
              <a:cs typeface="Arial"/>
            </a:endParaRPr>
          </a:p>
        </p:txBody>
      </p:sp>
      <p:sp>
        <p:nvSpPr>
          <p:cNvPr id="9" name="TextBox 8"/>
          <p:cNvSpPr txBox="1"/>
          <p:nvPr/>
        </p:nvSpPr>
        <p:spPr>
          <a:xfrm>
            <a:off x="1033341" y="2805669"/>
            <a:ext cx="7619192" cy="830997"/>
          </a:xfrm>
          <a:prstGeom prst="rect">
            <a:avLst/>
          </a:prstGeom>
          <a:noFill/>
        </p:spPr>
        <p:txBody>
          <a:bodyPr wrap="square" rtlCol="0">
            <a:spAutoFit/>
          </a:bodyPr>
          <a:lstStyle/>
          <a:p>
            <a:pPr marL="342900" indent="-342900">
              <a:buFont typeface="Arial"/>
              <a:buChar char="•"/>
            </a:pPr>
            <a:r>
              <a:rPr lang="en-US" sz="2400" dirty="0" smtClean="0">
                <a:latin typeface="Arial"/>
                <a:cs typeface="Arial"/>
              </a:rPr>
              <a:t>Find out what stops a solution from occurring and notice when the problem is not there</a:t>
            </a:r>
            <a:endParaRPr lang="en-US" sz="2400" dirty="0">
              <a:latin typeface="Arial"/>
              <a:cs typeface="Arial"/>
            </a:endParaRPr>
          </a:p>
        </p:txBody>
      </p:sp>
      <p:sp>
        <p:nvSpPr>
          <p:cNvPr id="10" name="TextBox 9"/>
          <p:cNvSpPr txBox="1"/>
          <p:nvPr/>
        </p:nvSpPr>
        <p:spPr>
          <a:xfrm>
            <a:off x="1011813" y="3924980"/>
            <a:ext cx="6652139" cy="830997"/>
          </a:xfrm>
          <a:prstGeom prst="rect">
            <a:avLst/>
          </a:prstGeom>
          <a:noFill/>
        </p:spPr>
        <p:txBody>
          <a:bodyPr wrap="square" rtlCol="0">
            <a:spAutoFit/>
          </a:bodyPr>
          <a:lstStyle/>
          <a:p>
            <a:pPr marL="342900" indent="-342900">
              <a:buFont typeface="Arial"/>
              <a:buChar char="•"/>
            </a:pPr>
            <a:r>
              <a:rPr lang="en-US" sz="2400" dirty="0" smtClean="0">
                <a:latin typeface="Arial"/>
                <a:cs typeface="Arial"/>
              </a:rPr>
              <a:t>The person is not the problem, the problem is the problem</a:t>
            </a:r>
            <a:endParaRPr lang="en-US" sz="2400" dirty="0">
              <a:latin typeface="Arial"/>
              <a:cs typeface="Arial"/>
            </a:endParaRPr>
          </a:p>
        </p:txBody>
      </p:sp>
      <p:pic>
        <p:nvPicPr>
          <p:cNvPr id="8" name="Picture 7" descr="Screen Shot 2014-06-25 at 9.13.53 am.png"/>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rot="20810516">
            <a:off x="223063" y="-97754"/>
            <a:ext cx="2625560" cy="2255515"/>
          </a:xfrm>
          <a:prstGeom prst="rect">
            <a:avLst/>
          </a:prstGeom>
          <a:effectLst>
            <a:glow rad="444500">
              <a:schemeClr val="bg1">
                <a:alpha val="73000"/>
              </a:schemeClr>
            </a:glow>
            <a:softEdge rad="774700"/>
          </a:effectLst>
        </p:spPr>
      </p:pic>
      <p:sp>
        <p:nvSpPr>
          <p:cNvPr id="11" name="TextBox 10"/>
          <p:cNvSpPr txBox="1"/>
          <p:nvPr/>
        </p:nvSpPr>
        <p:spPr>
          <a:xfrm>
            <a:off x="1733439" y="717644"/>
            <a:ext cx="6522075" cy="584776"/>
          </a:xfrm>
          <a:prstGeom prst="rect">
            <a:avLst/>
          </a:prstGeom>
          <a:noFill/>
        </p:spPr>
        <p:txBody>
          <a:bodyPr wrap="square" rtlCol="0">
            <a:spAutoFit/>
          </a:bodyPr>
          <a:lstStyle/>
          <a:p>
            <a:r>
              <a:rPr lang="en-US" sz="3200" dirty="0" smtClean="0">
                <a:latin typeface="Arial"/>
                <a:cs typeface="Arial"/>
              </a:rPr>
              <a:t>Assumptions behind the approach</a:t>
            </a:r>
            <a:endParaRPr lang="en-US" sz="3200" dirty="0">
              <a:latin typeface="Arial"/>
              <a:cs typeface="Arial"/>
            </a:endParaRPr>
          </a:p>
        </p:txBody>
      </p:sp>
    </p:spTree>
    <p:extLst>
      <p:ext uri="{BB962C8B-B14F-4D97-AF65-F5344CB8AC3E}">
        <p14:creationId xmlns:p14="http://schemas.microsoft.com/office/powerpoint/2010/main" val="35482274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2783" y="2233864"/>
            <a:ext cx="8129441" cy="1200328"/>
          </a:xfrm>
          <a:prstGeom prst="rect">
            <a:avLst/>
          </a:prstGeom>
        </p:spPr>
        <p:txBody>
          <a:bodyPr wrap="square">
            <a:spAutoFit/>
          </a:bodyPr>
          <a:lstStyle/>
          <a:p>
            <a:pPr marL="342900" indent="-342900">
              <a:buFont typeface="Wingdings" charset="2"/>
              <a:buChar char="§"/>
            </a:pPr>
            <a:r>
              <a:rPr lang="en-US" sz="2400" dirty="0" smtClean="0">
                <a:latin typeface="Arial"/>
                <a:cs typeface="Arial"/>
              </a:rPr>
              <a:t>Effective </a:t>
            </a:r>
            <a:r>
              <a:rPr lang="en-US" sz="2400" dirty="0">
                <a:latin typeface="Arial"/>
                <a:cs typeface="Arial"/>
              </a:rPr>
              <a:t>learning environments are those </a:t>
            </a:r>
            <a:r>
              <a:rPr lang="en-US" sz="2400" dirty="0" smtClean="0">
                <a:latin typeface="Arial"/>
                <a:cs typeface="Arial"/>
              </a:rPr>
              <a:t>that combine </a:t>
            </a:r>
            <a:r>
              <a:rPr lang="en-US" sz="2400" dirty="0">
                <a:latin typeface="Arial"/>
                <a:cs typeface="Arial"/>
              </a:rPr>
              <a:t>verbal and non-verbal representations of the knowledge using mixed-</a:t>
            </a:r>
            <a:r>
              <a:rPr lang="en-US" sz="2400" dirty="0" smtClean="0">
                <a:latin typeface="Arial"/>
                <a:cs typeface="Arial"/>
              </a:rPr>
              <a:t>modality presentations. </a:t>
            </a:r>
          </a:p>
        </p:txBody>
      </p:sp>
      <p:pic>
        <p:nvPicPr>
          <p:cNvPr id="3" name="Picture 2"/>
          <p:cNvPicPr>
            <a:picLocks noChangeAspect="1"/>
          </p:cNvPicPr>
          <p:nvPr/>
        </p:nvPicPr>
        <p:blipFill>
          <a:blip r:embed="rId2"/>
          <a:stretch>
            <a:fillRect/>
          </a:stretch>
        </p:blipFill>
        <p:spPr>
          <a:xfrm>
            <a:off x="185911" y="215330"/>
            <a:ext cx="1460244" cy="1764462"/>
          </a:xfrm>
          <a:prstGeom prst="rect">
            <a:avLst/>
          </a:prstGeom>
        </p:spPr>
      </p:pic>
      <p:sp>
        <p:nvSpPr>
          <p:cNvPr id="5" name="TextBox 4"/>
          <p:cNvSpPr txBox="1"/>
          <p:nvPr/>
        </p:nvSpPr>
        <p:spPr>
          <a:xfrm>
            <a:off x="642784" y="1053551"/>
            <a:ext cx="4687623" cy="769441"/>
          </a:xfrm>
          <a:prstGeom prst="rect">
            <a:avLst/>
          </a:prstGeom>
          <a:noFill/>
        </p:spPr>
        <p:txBody>
          <a:bodyPr wrap="square" rtlCol="0">
            <a:spAutoFit/>
          </a:bodyPr>
          <a:lstStyle/>
          <a:p>
            <a:r>
              <a:rPr lang="en-US" sz="4400" b="1" dirty="0" smtClean="0">
                <a:ln>
                  <a:solidFill>
                    <a:srgbClr val="000000"/>
                  </a:solidFill>
                </a:ln>
                <a:solidFill>
                  <a:srgbClr val="669900"/>
                </a:solidFill>
                <a:latin typeface="Arial"/>
                <a:cs typeface="Arial"/>
              </a:rPr>
              <a:t>Multimodality</a:t>
            </a:r>
            <a:endParaRPr lang="en-US" sz="4400" b="1" dirty="0">
              <a:ln>
                <a:solidFill>
                  <a:srgbClr val="000000"/>
                </a:solidFill>
              </a:ln>
              <a:solidFill>
                <a:srgbClr val="669900"/>
              </a:solidFill>
              <a:latin typeface="Arial"/>
              <a:cs typeface="Arial"/>
            </a:endParaRPr>
          </a:p>
        </p:txBody>
      </p:sp>
      <p:sp>
        <p:nvSpPr>
          <p:cNvPr id="2" name="TextBox 1"/>
          <p:cNvSpPr txBox="1"/>
          <p:nvPr/>
        </p:nvSpPr>
        <p:spPr>
          <a:xfrm>
            <a:off x="467851" y="6360001"/>
            <a:ext cx="8421337" cy="276999"/>
          </a:xfrm>
          <a:prstGeom prst="rect">
            <a:avLst/>
          </a:prstGeom>
          <a:noFill/>
        </p:spPr>
        <p:txBody>
          <a:bodyPr wrap="square" rtlCol="0">
            <a:spAutoFit/>
          </a:bodyPr>
          <a:lstStyle/>
          <a:p>
            <a:r>
              <a:rPr lang="en-US" sz="1200" dirty="0">
                <a:solidFill>
                  <a:srgbClr val="000000"/>
                </a:solidFill>
                <a:latin typeface="Arial"/>
                <a:ea typeface="Lucida Grande"/>
                <a:cs typeface="Arial"/>
              </a:rPr>
              <a:t>Moreno, R &amp; Mayer, R. (2007) Interactive multimodal learning environments. Educational Psychology Review  19, 309-326</a:t>
            </a:r>
            <a:endParaRPr lang="en-US" sz="1200" dirty="0">
              <a:latin typeface="Arial"/>
              <a:cs typeface="Arial"/>
            </a:endParaRPr>
          </a:p>
        </p:txBody>
      </p:sp>
      <p:sp>
        <p:nvSpPr>
          <p:cNvPr id="7" name="Rectangle 6"/>
          <p:cNvSpPr/>
          <p:nvPr/>
        </p:nvSpPr>
        <p:spPr>
          <a:xfrm>
            <a:off x="642783" y="3717390"/>
            <a:ext cx="8246405" cy="1938992"/>
          </a:xfrm>
          <a:prstGeom prst="rect">
            <a:avLst/>
          </a:prstGeom>
        </p:spPr>
        <p:txBody>
          <a:bodyPr wrap="square">
            <a:spAutoFit/>
          </a:bodyPr>
          <a:lstStyle/>
          <a:p>
            <a:pPr marL="342900" lvl="0" indent="-342900">
              <a:spcBef>
                <a:spcPts val="1200"/>
              </a:spcBef>
              <a:buFont typeface="Wingdings" charset="2"/>
              <a:buChar char="§"/>
            </a:pPr>
            <a:r>
              <a:rPr lang="en-US" sz="2400" dirty="0">
                <a:solidFill>
                  <a:prstClr val="black"/>
                </a:solidFill>
                <a:latin typeface="Arial"/>
                <a:cs typeface="Arial"/>
              </a:rPr>
              <a:t>The presentation of verbal and non-verbal materials in the visual modality alone is more likely to overload students’ cognitive capacity during learning as compared to the presentation of verbal materials in the auditory modality and non-verbal materials in the visual modality.</a:t>
            </a:r>
          </a:p>
        </p:txBody>
      </p:sp>
      <p:grpSp>
        <p:nvGrpSpPr>
          <p:cNvPr id="8" name="Group 7"/>
          <p:cNvGrpSpPr/>
          <p:nvPr/>
        </p:nvGrpSpPr>
        <p:grpSpPr>
          <a:xfrm>
            <a:off x="1646155" y="3633300"/>
            <a:ext cx="6255648" cy="2293564"/>
            <a:chOff x="1716872" y="3633300"/>
            <a:chExt cx="6255648" cy="2293564"/>
          </a:xfrm>
        </p:grpSpPr>
        <p:sp>
          <p:nvSpPr>
            <p:cNvPr id="9" name="Rectangle 8"/>
            <p:cNvSpPr/>
            <p:nvPr/>
          </p:nvSpPr>
          <p:spPr>
            <a:xfrm>
              <a:off x="1716872" y="3633300"/>
              <a:ext cx="6255648" cy="229356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youtub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462" y="3778656"/>
              <a:ext cx="2963187" cy="2042707"/>
            </a:xfrm>
            <a:prstGeom prst="rect">
              <a:avLst/>
            </a:prstGeom>
          </p:spPr>
        </p:pic>
        <p:pic>
          <p:nvPicPr>
            <p:cNvPr id="11" name="Picture 10" descr="book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8135" y="3778656"/>
              <a:ext cx="1744505" cy="2019572"/>
            </a:xfrm>
            <a:prstGeom prst="rect">
              <a:avLst/>
            </a:prstGeom>
          </p:spPr>
        </p:pic>
        <p:sp>
          <p:nvSpPr>
            <p:cNvPr id="12" name="TextBox 11"/>
            <p:cNvSpPr txBox="1"/>
            <p:nvPr/>
          </p:nvSpPr>
          <p:spPr>
            <a:xfrm>
              <a:off x="5029167" y="4198400"/>
              <a:ext cx="1226557" cy="923330"/>
            </a:xfrm>
            <a:prstGeom prst="rect">
              <a:avLst/>
            </a:prstGeom>
            <a:noFill/>
          </p:spPr>
          <p:txBody>
            <a:bodyPr wrap="square" rtlCol="0">
              <a:spAutoFit/>
            </a:bodyPr>
            <a:lstStyle/>
            <a:p>
              <a:r>
                <a:rPr lang="en-US" sz="5400" b="1" dirty="0" err="1" smtClean="0">
                  <a:latin typeface="Arial"/>
                  <a:cs typeface="Arial"/>
                </a:rPr>
                <a:t>vs</a:t>
              </a:r>
              <a:endParaRPr lang="en-US" sz="5400" b="1" dirty="0">
                <a:latin typeface="Arial"/>
                <a:cs typeface="Arial"/>
              </a:endParaRPr>
            </a:p>
          </p:txBody>
        </p:sp>
      </p:grpSp>
    </p:spTree>
    <p:extLst>
      <p:ext uri="{BB962C8B-B14F-4D97-AF65-F5344CB8AC3E}">
        <p14:creationId xmlns:p14="http://schemas.microsoft.com/office/powerpoint/2010/main" val="14388989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30700" y="-116620"/>
            <a:ext cx="5346972" cy="5346972"/>
          </a:xfrm>
          <a:prstGeom prst="rect">
            <a:avLst/>
          </a:prstGeom>
        </p:spPr>
      </p:pic>
      <p:pic>
        <p:nvPicPr>
          <p:cNvPr id="3" name="Picture 2"/>
          <p:cNvPicPr>
            <a:picLocks noChangeAspect="1"/>
          </p:cNvPicPr>
          <p:nvPr/>
        </p:nvPicPr>
        <p:blipFill>
          <a:blip r:embed="rId3"/>
          <a:stretch>
            <a:fillRect/>
          </a:stretch>
        </p:blipFill>
        <p:spPr>
          <a:xfrm>
            <a:off x="185911" y="215330"/>
            <a:ext cx="1460244" cy="1764462"/>
          </a:xfrm>
          <a:prstGeom prst="rect">
            <a:avLst/>
          </a:prstGeom>
        </p:spPr>
      </p:pic>
      <p:sp>
        <p:nvSpPr>
          <p:cNvPr id="5" name="TextBox 4"/>
          <p:cNvSpPr txBox="1"/>
          <p:nvPr/>
        </p:nvSpPr>
        <p:spPr>
          <a:xfrm>
            <a:off x="642784" y="1053551"/>
            <a:ext cx="4687623" cy="769441"/>
          </a:xfrm>
          <a:prstGeom prst="rect">
            <a:avLst/>
          </a:prstGeom>
          <a:noFill/>
        </p:spPr>
        <p:txBody>
          <a:bodyPr wrap="square" rtlCol="0">
            <a:spAutoFit/>
          </a:bodyPr>
          <a:lstStyle/>
          <a:p>
            <a:r>
              <a:rPr lang="en-US" sz="4400" b="1" dirty="0" smtClean="0">
                <a:ln>
                  <a:solidFill>
                    <a:srgbClr val="000000"/>
                  </a:solidFill>
                </a:ln>
                <a:solidFill>
                  <a:srgbClr val="669900"/>
                </a:solidFill>
                <a:latin typeface="Arial"/>
                <a:cs typeface="Arial"/>
              </a:rPr>
              <a:t>Multimodality</a:t>
            </a:r>
            <a:endParaRPr lang="en-US" sz="4400" b="1" dirty="0">
              <a:ln>
                <a:solidFill>
                  <a:srgbClr val="000000"/>
                </a:solidFill>
              </a:ln>
              <a:solidFill>
                <a:srgbClr val="669900"/>
              </a:solidFill>
              <a:latin typeface="Arial"/>
              <a:cs typeface="Arial"/>
            </a:endParaRPr>
          </a:p>
        </p:txBody>
      </p:sp>
      <p:sp>
        <p:nvSpPr>
          <p:cNvPr id="7" name="TextBox 6"/>
          <p:cNvSpPr txBox="1"/>
          <p:nvPr/>
        </p:nvSpPr>
        <p:spPr>
          <a:xfrm>
            <a:off x="317470" y="2556866"/>
            <a:ext cx="4561558" cy="2554545"/>
          </a:xfrm>
          <a:prstGeom prst="rect">
            <a:avLst/>
          </a:prstGeom>
          <a:noFill/>
        </p:spPr>
        <p:txBody>
          <a:bodyPr wrap="square" rtlCol="0">
            <a:spAutoFit/>
          </a:bodyPr>
          <a:lstStyle/>
          <a:p>
            <a:r>
              <a:rPr lang="en-US" sz="2000" dirty="0" smtClean="0">
                <a:latin typeface="Arial"/>
                <a:cs typeface="Arial"/>
              </a:rPr>
              <a:t>Plants use </a:t>
            </a:r>
            <a:r>
              <a:rPr lang="en-US" sz="2000" dirty="0">
                <a:latin typeface="Arial"/>
                <a:cs typeface="Arial"/>
              </a:rPr>
              <a:t>the light energy from the sun (solar energy) and convert it into chemical energy that is stored as sugar (glucose) in the plant. </a:t>
            </a:r>
            <a:endParaRPr lang="en-US" sz="2000" dirty="0" smtClean="0">
              <a:latin typeface="Arial"/>
              <a:cs typeface="Arial"/>
            </a:endParaRPr>
          </a:p>
          <a:p>
            <a:endParaRPr lang="en-US" sz="2000" dirty="0">
              <a:latin typeface="Arial"/>
              <a:cs typeface="Arial"/>
            </a:endParaRPr>
          </a:p>
          <a:p>
            <a:r>
              <a:rPr lang="en-US" sz="2000" dirty="0" smtClean="0">
                <a:latin typeface="Arial"/>
                <a:cs typeface="Arial"/>
              </a:rPr>
              <a:t>Excess </a:t>
            </a:r>
            <a:r>
              <a:rPr lang="en-US" sz="2000" dirty="0">
                <a:latin typeface="Arial"/>
                <a:cs typeface="Arial"/>
              </a:rPr>
              <a:t>glucose is stored as starch in the leaves, roots, stems and seeds of the plant</a:t>
            </a:r>
            <a:r>
              <a:rPr lang="en-US" sz="2000" dirty="0" smtClean="0">
                <a:latin typeface="Arial"/>
                <a:cs typeface="Arial"/>
              </a:rPr>
              <a:t>.</a:t>
            </a:r>
          </a:p>
        </p:txBody>
      </p:sp>
      <p:sp>
        <p:nvSpPr>
          <p:cNvPr id="8" name="TextBox 7"/>
          <p:cNvSpPr txBox="1"/>
          <p:nvPr/>
        </p:nvSpPr>
        <p:spPr>
          <a:xfrm>
            <a:off x="334179" y="5330624"/>
            <a:ext cx="8571718" cy="707886"/>
          </a:xfrm>
          <a:prstGeom prst="rect">
            <a:avLst/>
          </a:prstGeom>
          <a:noFill/>
        </p:spPr>
        <p:txBody>
          <a:bodyPr wrap="square" rtlCol="0">
            <a:spAutoFit/>
          </a:bodyPr>
          <a:lstStyle/>
          <a:p>
            <a:r>
              <a:rPr lang="en-US" sz="2000" dirty="0">
                <a:latin typeface="Arial"/>
                <a:cs typeface="Arial"/>
              </a:rPr>
              <a:t>Plants can do this because of leaf structures called chloroplasts that contain a special substance called chlorophyll</a:t>
            </a:r>
            <a:r>
              <a:rPr lang="en-US" sz="2000" dirty="0" smtClean="0">
                <a:latin typeface="Arial"/>
                <a:cs typeface="Arial"/>
              </a:rPr>
              <a:t>. </a:t>
            </a:r>
            <a:endParaRPr lang="en-US" dirty="0"/>
          </a:p>
        </p:txBody>
      </p:sp>
      <p:sp>
        <p:nvSpPr>
          <p:cNvPr id="9" name="TextBox 8"/>
          <p:cNvSpPr txBox="1"/>
          <p:nvPr/>
        </p:nvSpPr>
        <p:spPr>
          <a:xfrm>
            <a:off x="1370137" y="1955378"/>
            <a:ext cx="3692690" cy="584776"/>
          </a:xfrm>
          <a:prstGeom prst="rect">
            <a:avLst/>
          </a:prstGeom>
          <a:noFill/>
          <a:ln>
            <a:noFill/>
          </a:ln>
        </p:spPr>
        <p:txBody>
          <a:bodyPr wrap="square" rtlCol="0">
            <a:spAutoFit/>
          </a:bodyPr>
          <a:lstStyle/>
          <a:p>
            <a:r>
              <a:rPr lang="en-US" sz="3200" b="1" dirty="0" smtClean="0">
                <a:ln>
                  <a:solidFill>
                    <a:schemeClr val="accent3">
                      <a:lumMod val="75000"/>
                    </a:schemeClr>
                  </a:solidFill>
                </a:ln>
                <a:solidFill>
                  <a:srgbClr val="669900"/>
                </a:solidFill>
                <a:effectLst>
                  <a:innerShdw blurRad="63500" dist="50800" dir="13500000">
                    <a:prstClr val="black">
                      <a:alpha val="50000"/>
                    </a:prstClr>
                  </a:innerShdw>
                </a:effectLst>
                <a:latin typeface="Arial"/>
                <a:cs typeface="Arial"/>
              </a:rPr>
              <a:t>Photosynthesis</a:t>
            </a:r>
            <a:endParaRPr lang="en-US" sz="3200" b="1" dirty="0">
              <a:ln>
                <a:solidFill>
                  <a:schemeClr val="accent3">
                    <a:lumMod val="75000"/>
                  </a:schemeClr>
                </a:solidFill>
              </a:ln>
              <a:solidFill>
                <a:srgbClr val="669900"/>
              </a:solidFill>
              <a:effectLst>
                <a:innerShdw blurRad="63500" dist="50800" dir="13500000">
                  <a:prstClr val="black">
                    <a:alpha val="50000"/>
                  </a:prstClr>
                </a:innerShdw>
              </a:effectLst>
              <a:latin typeface="Arial"/>
              <a:cs typeface="Arial"/>
            </a:endParaRPr>
          </a:p>
        </p:txBody>
      </p:sp>
    </p:spTree>
    <p:extLst>
      <p:ext uri="{BB962C8B-B14F-4D97-AF65-F5344CB8AC3E}">
        <p14:creationId xmlns:p14="http://schemas.microsoft.com/office/powerpoint/2010/main" val="42710346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3567765" y="1215399"/>
            <a:ext cx="5526344" cy="5526344"/>
          </a:xfrm>
          <a:prstGeom prst="rect">
            <a:avLst/>
          </a:prstGeom>
        </p:spPr>
      </p:pic>
      <p:pic>
        <p:nvPicPr>
          <p:cNvPr id="9" name="Picture 8"/>
          <p:cNvPicPr>
            <a:picLocks noChangeAspect="1"/>
          </p:cNvPicPr>
          <p:nvPr/>
        </p:nvPicPr>
        <p:blipFill>
          <a:blip r:embed="rId5"/>
          <a:stretch>
            <a:fillRect/>
          </a:stretch>
        </p:blipFill>
        <p:spPr>
          <a:xfrm>
            <a:off x="3216546" y="1638455"/>
            <a:ext cx="6144671" cy="4915736"/>
          </a:xfrm>
          <a:prstGeom prst="rect">
            <a:avLst/>
          </a:prstGeom>
        </p:spPr>
      </p:pic>
      <p:pic>
        <p:nvPicPr>
          <p:cNvPr id="3" name="Picture 2"/>
          <p:cNvPicPr>
            <a:picLocks noChangeAspect="1"/>
          </p:cNvPicPr>
          <p:nvPr/>
        </p:nvPicPr>
        <p:blipFill>
          <a:blip r:embed="rId6"/>
          <a:stretch>
            <a:fillRect/>
          </a:stretch>
        </p:blipFill>
        <p:spPr>
          <a:xfrm>
            <a:off x="185911" y="215330"/>
            <a:ext cx="1460244" cy="1764462"/>
          </a:xfrm>
          <a:prstGeom prst="rect">
            <a:avLst/>
          </a:prstGeom>
        </p:spPr>
      </p:pic>
      <p:sp>
        <p:nvSpPr>
          <p:cNvPr id="5" name="TextBox 4"/>
          <p:cNvSpPr txBox="1"/>
          <p:nvPr/>
        </p:nvSpPr>
        <p:spPr>
          <a:xfrm>
            <a:off x="642784" y="1053551"/>
            <a:ext cx="4687623" cy="769441"/>
          </a:xfrm>
          <a:prstGeom prst="rect">
            <a:avLst/>
          </a:prstGeom>
          <a:noFill/>
        </p:spPr>
        <p:txBody>
          <a:bodyPr wrap="square" rtlCol="0">
            <a:spAutoFit/>
          </a:bodyPr>
          <a:lstStyle/>
          <a:p>
            <a:r>
              <a:rPr lang="en-US" sz="4400" b="1" dirty="0" smtClean="0">
                <a:ln>
                  <a:solidFill>
                    <a:srgbClr val="000000"/>
                  </a:solidFill>
                </a:ln>
                <a:solidFill>
                  <a:srgbClr val="669900"/>
                </a:solidFill>
                <a:latin typeface="Arial"/>
                <a:cs typeface="Arial"/>
              </a:rPr>
              <a:t>Multimodality</a:t>
            </a:r>
            <a:endParaRPr lang="en-US" sz="4400" b="1" dirty="0">
              <a:ln>
                <a:solidFill>
                  <a:srgbClr val="000000"/>
                </a:solidFill>
              </a:ln>
              <a:solidFill>
                <a:srgbClr val="669900"/>
              </a:solidFill>
              <a:latin typeface="Arial"/>
              <a:cs typeface="Arial"/>
            </a:endParaRPr>
          </a:p>
        </p:txBody>
      </p:sp>
      <p:pic>
        <p:nvPicPr>
          <p:cNvPr id="4" name="plan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5800" y="2855263"/>
            <a:ext cx="812800" cy="812800"/>
          </a:xfrm>
          <a:prstGeom prst="rect">
            <a:avLst/>
          </a:prstGeom>
        </p:spPr>
      </p:pic>
      <p:sp>
        <p:nvSpPr>
          <p:cNvPr id="10" name="TextBox 9"/>
          <p:cNvSpPr txBox="1"/>
          <p:nvPr/>
        </p:nvSpPr>
        <p:spPr>
          <a:xfrm>
            <a:off x="1370137" y="1955378"/>
            <a:ext cx="3692690" cy="584776"/>
          </a:xfrm>
          <a:prstGeom prst="rect">
            <a:avLst/>
          </a:prstGeom>
          <a:noFill/>
          <a:ln>
            <a:noFill/>
          </a:ln>
        </p:spPr>
        <p:txBody>
          <a:bodyPr wrap="square" rtlCol="0">
            <a:spAutoFit/>
          </a:bodyPr>
          <a:lstStyle/>
          <a:p>
            <a:r>
              <a:rPr lang="en-US" sz="3200" b="1" dirty="0" smtClean="0">
                <a:ln>
                  <a:solidFill>
                    <a:schemeClr val="accent3">
                      <a:lumMod val="75000"/>
                    </a:schemeClr>
                  </a:solidFill>
                </a:ln>
                <a:solidFill>
                  <a:srgbClr val="669900"/>
                </a:solidFill>
                <a:effectLst>
                  <a:innerShdw blurRad="63500" dist="50800" dir="13500000">
                    <a:prstClr val="black">
                      <a:alpha val="50000"/>
                    </a:prstClr>
                  </a:innerShdw>
                </a:effectLst>
                <a:latin typeface="Arial"/>
                <a:cs typeface="Arial"/>
              </a:rPr>
              <a:t>Photosynthesis</a:t>
            </a:r>
            <a:endParaRPr lang="en-US" sz="3200" b="1" dirty="0">
              <a:ln>
                <a:solidFill>
                  <a:schemeClr val="accent3">
                    <a:lumMod val="75000"/>
                  </a:schemeClr>
                </a:solidFill>
              </a:ln>
              <a:solidFill>
                <a:srgbClr val="669900"/>
              </a:solidFill>
              <a:effectLst>
                <a:innerShdw blurRad="63500" dist="50800" dir="13500000">
                  <a:prstClr val="black">
                    <a:alpha val="50000"/>
                  </a:prstClr>
                </a:innerShdw>
              </a:effectLst>
              <a:latin typeface="Arial"/>
              <a:cs typeface="Arial"/>
            </a:endParaRPr>
          </a:p>
        </p:txBody>
      </p:sp>
    </p:spTree>
    <p:extLst>
      <p:ext uri="{BB962C8B-B14F-4D97-AF65-F5344CB8AC3E}">
        <p14:creationId xmlns:p14="http://schemas.microsoft.com/office/powerpoint/2010/main" val="100314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81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38810" fill="hold"/>
                                        <p:tgtEl>
                                          <p:spTgt spid="4"/>
                                        </p:tgtEl>
                                      </p:cBhvr>
                                    </p:cmd>
                                  </p:childTnLst>
                                </p:cTn>
                              </p:par>
                            </p:childTnLst>
                          </p:cTn>
                        </p:par>
                      </p:childTnLst>
                    </p:cTn>
                  </p:par>
                </p:childTnLst>
              </p:cTn>
              <p:nextCondLst>
                <p:cond evt="onClick" delay="0">
                  <p:tgtEl>
                    <p:spTgt spid="4"/>
                  </p:tgtEl>
                </p:cond>
              </p:nextCondLst>
            </p:seq>
            <p:audio>
              <p:cMediaNode vol="80000" showWhenStopped="0">
                <p:cTn id="24"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otosynthesi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5343" y="2250920"/>
            <a:ext cx="7882129" cy="4433698"/>
          </a:xfrm>
          <a:prstGeom prst="rect">
            <a:avLst/>
          </a:prstGeom>
        </p:spPr>
      </p:pic>
      <p:pic>
        <p:nvPicPr>
          <p:cNvPr id="5" name="Picture 4"/>
          <p:cNvPicPr>
            <a:picLocks noChangeAspect="1"/>
          </p:cNvPicPr>
          <p:nvPr/>
        </p:nvPicPr>
        <p:blipFill>
          <a:blip r:embed="rId5"/>
          <a:stretch>
            <a:fillRect/>
          </a:stretch>
        </p:blipFill>
        <p:spPr>
          <a:xfrm>
            <a:off x="185911" y="215330"/>
            <a:ext cx="1460244" cy="1764462"/>
          </a:xfrm>
          <a:prstGeom prst="rect">
            <a:avLst/>
          </a:prstGeom>
        </p:spPr>
      </p:pic>
      <p:sp>
        <p:nvSpPr>
          <p:cNvPr id="6" name="TextBox 5"/>
          <p:cNvSpPr txBox="1"/>
          <p:nvPr/>
        </p:nvSpPr>
        <p:spPr>
          <a:xfrm>
            <a:off x="642784" y="1053551"/>
            <a:ext cx="4687623" cy="769441"/>
          </a:xfrm>
          <a:prstGeom prst="rect">
            <a:avLst/>
          </a:prstGeom>
          <a:noFill/>
        </p:spPr>
        <p:txBody>
          <a:bodyPr wrap="square" rtlCol="0">
            <a:spAutoFit/>
          </a:bodyPr>
          <a:lstStyle/>
          <a:p>
            <a:r>
              <a:rPr lang="en-US" sz="4400" b="1" dirty="0" smtClean="0">
                <a:ln>
                  <a:solidFill>
                    <a:srgbClr val="000000"/>
                  </a:solidFill>
                </a:ln>
                <a:solidFill>
                  <a:srgbClr val="669900"/>
                </a:solidFill>
                <a:latin typeface="Arial"/>
                <a:cs typeface="Arial"/>
              </a:rPr>
              <a:t>Multimodality</a:t>
            </a:r>
            <a:endParaRPr lang="en-US" sz="4400" b="1" dirty="0">
              <a:ln>
                <a:solidFill>
                  <a:srgbClr val="000000"/>
                </a:solidFill>
              </a:ln>
              <a:solidFill>
                <a:srgbClr val="669900"/>
              </a:solidFill>
              <a:latin typeface="Arial"/>
              <a:cs typeface="Arial"/>
            </a:endParaRPr>
          </a:p>
        </p:txBody>
      </p:sp>
      <p:sp>
        <p:nvSpPr>
          <p:cNvPr id="7" name="TextBox 6"/>
          <p:cNvSpPr txBox="1"/>
          <p:nvPr/>
        </p:nvSpPr>
        <p:spPr>
          <a:xfrm>
            <a:off x="4327630" y="468775"/>
            <a:ext cx="3692690" cy="584776"/>
          </a:xfrm>
          <a:prstGeom prst="rect">
            <a:avLst/>
          </a:prstGeom>
          <a:noFill/>
          <a:ln>
            <a:noFill/>
          </a:ln>
        </p:spPr>
        <p:txBody>
          <a:bodyPr wrap="square" rtlCol="0">
            <a:spAutoFit/>
          </a:bodyPr>
          <a:lstStyle/>
          <a:p>
            <a:r>
              <a:rPr lang="en-US" sz="3200" b="1" dirty="0" smtClean="0">
                <a:ln>
                  <a:solidFill>
                    <a:schemeClr val="accent3">
                      <a:lumMod val="75000"/>
                    </a:schemeClr>
                  </a:solidFill>
                </a:ln>
                <a:solidFill>
                  <a:srgbClr val="669900"/>
                </a:solidFill>
                <a:effectLst>
                  <a:innerShdw blurRad="63500" dist="50800" dir="13500000">
                    <a:prstClr val="black">
                      <a:alpha val="50000"/>
                    </a:prstClr>
                  </a:innerShdw>
                </a:effectLst>
                <a:latin typeface="Arial"/>
                <a:cs typeface="Arial"/>
              </a:rPr>
              <a:t>Photosynthesis</a:t>
            </a:r>
            <a:endParaRPr lang="en-US" sz="3200" b="1" dirty="0">
              <a:ln>
                <a:solidFill>
                  <a:schemeClr val="accent3">
                    <a:lumMod val="75000"/>
                  </a:schemeClr>
                </a:solidFill>
              </a:ln>
              <a:solidFill>
                <a:srgbClr val="669900"/>
              </a:solidFill>
              <a:effectLst>
                <a:innerShdw blurRad="63500" dist="50800" dir="13500000">
                  <a:prstClr val="black">
                    <a:alpha val="50000"/>
                  </a:prstClr>
                </a:innerShdw>
              </a:effectLst>
              <a:latin typeface="Arial"/>
              <a:cs typeface="Arial"/>
            </a:endParaRPr>
          </a:p>
        </p:txBody>
      </p:sp>
    </p:spTree>
    <p:extLst>
      <p:ext uri="{BB962C8B-B14F-4D97-AF65-F5344CB8AC3E}">
        <p14:creationId xmlns:p14="http://schemas.microsoft.com/office/powerpoint/2010/main" val="135407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6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75471" y="1979792"/>
            <a:ext cx="6274465" cy="2308324"/>
          </a:xfrm>
          <a:prstGeom prst="rect">
            <a:avLst/>
          </a:prstGeom>
        </p:spPr>
        <p:txBody>
          <a:bodyPr wrap="square">
            <a:spAutoFit/>
          </a:bodyPr>
          <a:lstStyle/>
          <a:p>
            <a:r>
              <a:rPr lang="en-US" sz="2400" dirty="0">
                <a:latin typeface="Arial"/>
                <a:cs typeface="Arial"/>
              </a:rPr>
              <a:t>Combining visual, tactile and verbal modes of instruction increases the brain’s ability to process information.  By combining modes of instruction, the burden is reduced on working memory.</a:t>
            </a:r>
          </a:p>
        </p:txBody>
      </p:sp>
      <p:pic>
        <p:nvPicPr>
          <p:cNvPr id="6" name="Picture 5"/>
          <p:cNvPicPr>
            <a:picLocks noChangeAspect="1"/>
          </p:cNvPicPr>
          <p:nvPr/>
        </p:nvPicPr>
        <p:blipFill>
          <a:blip r:embed="rId2"/>
          <a:stretch>
            <a:fillRect/>
          </a:stretch>
        </p:blipFill>
        <p:spPr>
          <a:xfrm>
            <a:off x="1975471" y="4438520"/>
            <a:ext cx="5765800" cy="2108200"/>
          </a:xfrm>
          <a:prstGeom prst="rect">
            <a:avLst/>
          </a:prstGeom>
        </p:spPr>
      </p:pic>
      <p:pic>
        <p:nvPicPr>
          <p:cNvPr id="4" name="Picture 3"/>
          <p:cNvPicPr>
            <a:picLocks noChangeAspect="1"/>
          </p:cNvPicPr>
          <p:nvPr/>
        </p:nvPicPr>
        <p:blipFill>
          <a:blip r:embed="rId3"/>
          <a:stretch>
            <a:fillRect/>
          </a:stretch>
        </p:blipFill>
        <p:spPr>
          <a:xfrm>
            <a:off x="185911" y="215330"/>
            <a:ext cx="1460244" cy="1764462"/>
          </a:xfrm>
          <a:prstGeom prst="rect">
            <a:avLst/>
          </a:prstGeom>
        </p:spPr>
      </p:pic>
      <p:sp>
        <p:nvSpPr>
          <p:cNvPr id="7" name="TextBox 6"/>
          <p:cNvSpPr txBox="1"/>
          <p:nvPr/>
        </p:nvSpPr>
        <p:spPr>
          <a:xfrm>
            <a:off x="642784" y="1053551"/>
            <a:ext cx="4687623" cy="769441"/>
          </a:xfrm>
          <a:prstGeom prst="rect">
            <a:avLst/>
          </a:prstGeom>
          <a:noFill/>
        </p:spPr>
        <p:txBody>
          <a:bodyPr wrap="square" rtlCol="0">
            <a:spAutoFit/>
          </a:bodyPr>
          <a:lstStyle/>
          <a:p>
            <a:r>
              <a:rPr lang="en-US" sz="4400" b="1" dirty="0" smtClean="0">
                <a:ln>
                  <a:solidFill>
                    <a:srgbClr val="000000"/>
                  </a:solidFill>
                </a:ln>
                <a:solidFill>
                  <a:srgbClr val="669900"/>
                </a:solidFill>
                <a:latin typeface="Arial"/>
                <a:cs typeface="Arial"/>
              </a:rPr>
              <a:t>Multimodality</a:t>
            </a:r>
            <a:endParaRPr lang="en-US" sz="4400" b="1" dirty="0">
              <a:ln>
                <a:solidFill>
                  <a:srgbClr val="000000"/>
                </a:solidFill>
              </a:ln>
              <a:solidFill>
                <a:srgbClr val="669900"/>
              </a:solidFill>
              <a:latin typeface="Arial"/>
              <a:cs typeface="Arial"/>
            </a:endParaRPr>
          </a:p>
        </p:txBody>
      </p:sp>
    </p:spTree>
    <p:extLst>
      <p:ext uri="{BB962C8B-B14F-4D97-AF65-F5344CB8AC3E}">
        <p14:creationId xmlns:p14="http://schemas.microsoft.com/office/powerpoint/2010/main" val="8495084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4729" y="2901577"/>
            <a:ext cx="5653740" cy="835212"/>
          </a:xfrm>
        </p:spPr>
        <p:txBody>
          <a:bodyPr/>
          <a:lstStyle/>
          <a:p>
            <a:pPr marL="0" indent="0">
              <a:buNone/>
            </a:pPr>
            <a:r>
              <a:rPr lang="en-US" dirty="0" smtClean="0"/>
              <a:t>. . .  and a new pedagogy</a:t>
            </a:r>
            <a:endParaRPr lang="en-US" dirty="0"/>
          </a:p>
        </p:txBody>
      </p:sp>
      <p:pic>
        <p:nvPicPr>
          <p:cNvPr id="2" name="Picture 1"/>
          <p:cNvPicPr>
            <a:picLocks noChangeAspect="1"/>
          </p:cNvPicPr>
          <p:nvPr/>
        </p:nvPicPr>
        <p:blipFill>
          <a:blip r:embed="rId2"/>
          <a:stretch>
            <a:fillRect/>
          </a:stretch>
        </p:blipFill>
        <p:spPr>
          <a:xfrm>
            <a:off x="7322697" y="3242234"/>
            <a:ext cx="1771621" cy="3615765"/>
          </a:xfrm>
          <a:prstGeom prst="rect">
            <a:avLst/>
          </a:prstGeom>
        </p:spPr>
      </p:pic>
      <p:sp>
        <p:nvSpPr>
          <p:cNvPr id="4" name="Rectangle 3"/>
          <p:cNvSpPr/>
          <p:nvPr/>
        </p:nvSpPr>
        <p:spPr>
          <a:xfrm>
            <a:off x="4056034" y="2910972"/>
            <a:ext cx="880856" cy="584776"/>
          </a:xfrm>
          <a:prstGeom prst="rect">
            <a:avLst/>
          </a:prstGeom>
          <a:solidFill>
            <a:schemeClr val="bg1"/>
          </a:solidFill>
        </p:spPr>
        <p:txBody>
          <a:bodyPr wrap="square">
            <a:spAutoFit/>
          </a:bodyPr>
          <a:lstStyle/>
          <a:p>
            <a:r>
              <a:rPr lang="en-US" sz="3200" dirty="0" smtClean="0"/>
              <a:t>true</a:t>
            </a:r>
            <a:endParaRPr lang="en-US" dirty="0"/>
          </a:p>
        </p:txBody>
      </p:sp>
    </p:spTree>
    <p:extLst>
      <p:ext uri="{BB962C8B-B14F-4D97-AF65-F5344CB8AC3E}">
        <p14:creationId xmlns:p14="http://schemas.microsoft.com/office/powerpoint/2010/main" val="12965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80426" y="2527567"/>
            <a:ext cx="7767716" cy="954107"/>
          </a:xfrm>
          <a:prstGeom prst="rect">
            <a:avLst/>
          </a:prstGeom>
          <a:noFill/>
        </p:spPr>
        <p:txBody>
          <a:bodyPr wrap="square" rtlCol="0">
            <a:spAutoFit/>
          </a:bodyPr>
          <a:lstStyle/>
          <a:p>
            <a:r>
              <a:rPr lang="en-US" sz="2800" dirty="0" smtClean="0"/>
              <a:t>Non-direct intervention approach </a:t>
            </a:r>
          </a:p>
          <a:p>
            <a:pPr algn="r"/>
            <a:r>
              <a:rPr lang="en-US" sz="2800" dirty="0" smtClean="0"/>
              <a:t>– a fundamental shift in pedagogy</a:t>
            </a:r>
            <a:endParaRPr lang="en-US" sz="2800" dirty="0"/>
          </a:p>
        </p:txBody>
      </p:sp>
      <p:sp>
        <p:nvSpPr>
          <p:cNvPr id="10" name="TextBox 9"/>
          <p:cNvSpPr txBox="1"/>
          <p:nvPr/>
        </p:nvSpPr>
        <p:spPr>
          <a:xfrm>
            <a:off x="293970" y="330427"/>
            <a:ext cx="2822131" cy="707886"/>
          </a:xfrm>
          <a:prstGeom prst="rect">
            <a:avLst/>
          </a:prstGeom>
          <a:solidFill>
            <a:schemeClr val="bg1"/>
          </a:solidFill>
          <a:ln>
            <a:solidFill>
              <a:schemeClr val="tx1"/>
            </a:solidFill>
          </a:ln>
          <a:effectLst>
            <a:innerShdw blurRad="114300">
              <a:prstClr val="black"/>
            </a:innerShdw>
          </a:effectLst>
        </p:spPr>
        <p:txBody>
          <a:bodyPr wrap="square" rtlCol="0">
            <a:spAutoFit/>
          </a:bodyPr>
          <a:lstStyle/>
          <a:p>
            <a:pPr algn="ctr"/>
            <a:r>
              <a:rPr lang="en-US" sz="2000" dirty="0" smtClean="0">
                <a:latin typeface="Arial"/>
                <a:cs typeface="Arial"/>
              </a:rPr>
              <a:t>Focus on design of learning activities</a:t>
            </a:r>
            <a:endParaRPr lang="en-US" sz="2000" dirty="0">
              <a:latin typeface="Arial"/>
              <a:cs typeface="Arial"/>
            </a:endParaRPr>
          </a:p>
        </p:txBody>
      </p:sp>
      <p:sp>
        <p:nvSpPr>
          <p:cNvPr id="11" name="TextBox 10"/>
          <p:cNvSpPr txBox="1"/>
          <p:nvPr/>
        </p:nvSpPr>
        <p:spPr>
          <a:xfrm>
            <a:off x="5514450" y="530481"/>
            <a:ext cx="3140086" cy="1015663"/>
          </a:xfrm>
          <a:prstGeom prst="rect">
            <a:avLst/>
          </a:prstGeom>
          <a:solidFill>
            <a:schemeClr val="bg1"/>
          </a:solidFill>
          <a:ln>
            <a:solidFill>
              <a:srgbClr val="000000"/>
            </a:solidFill>
          </a:ln>
          <a:effectLst>
            <a:innerShdw blurRad="114300">
              <a:prstClr val="black"/>
            </a:innerShdw>
          </a:effectLst>
        </p:spPr>
        <p:txBody>
          <a:bodyPr wrap="square" rtlCol="0">
            <a:spAutoFit/>
          </a:bodyPr>
          <a:lstStyle/>
          <a:p>
            <a:pPr algn="ctr"/>
            <a:r>
              <a:rPr lang="en-US" sz="2000" dirty="0" smtClean="0">
                <a:latin typeface="Arial"/>
                <a:cs typeface="Arial"/>
              </a:rPr>
              <a:t>Concentrate effort on making the design work rather than the student</a:t>
            </a:r>
            <a:endParaRPr lang="en-US" sz="2000" dirty="0">
              <a:latin typeface="Arial"/>
              <a:cs typeface="Arial"/>
            </a:endParaRPr>
          </a:p>
        </p:txBody>
      </p:sp>
      <p:sp>
        <p:nvSpPr>
          <p:cNvPr id="12" name="TextBox 11"/>
          <p:cNvSpPr txBox="1"/>
          <p:nvPr/>
        </p:nvSpPr>
        <p:spPr>
          <a:xfrm>
            <a:off x="282209" y="3614337"/>
            <a:ext cx="4092092" cy="1015663"/>
          </a:xfrm>
          <a:prstGeom prst="rect">
            <a:avLst/>
          </a:prstGeom>
          <a:solidFill>
            <a:schemeClr val="bg1"/>
          </a:solidFill>
          <a:ln>
            <a:solidFill>
              <a:srgbClr val="000000"/>
            </a:solidFill>
          </a:ln>
          <a:effectLst>
            <a:innerShdw blurRad="114300">
              <a:prstClr val="black"/>
            </a:innerShdw>
          </a:effectLst>
        </p:spPr>
        <p:txBody>
          <a:bodyPr wrap="square" rtlCol="0">
            <a:spAutoFit/>
          </a:bodyPr>
          <a:lstStyle/>
          <a:p>
            <a:pPr algn="ctr"/>
            <a:r>
              <a:rPr lang="en-US" sz="2000" dirty="0" smtClean="0">
                <a:latin typeface="Arial"/>
                <a:cs typeface="Arial"/>
              </a:rPr>
              <a:t>Provide secondary stimulus – adding interest and depth through links/dramatisation/diversion</a:t>
            </a:r>
            <a:endParaRPr lang="en-US" sz="2000" dirty="0">
              <a:latin typeface="Arial"/>
              <a:cs typeface="Arial"/>
            </a:endParaRPr>
          </a:p>
        </p:txBody>
      </p:sp>
      <p:sp>
        <p:nvSpPr>
          <p:cNvPr id="13" name="TextBox 12"/>
          <p:cNvSpPr txBox="1"/>
          <p:nvPr/>
        </p:nvSpPr>
        <p:spPr>
          <a:xfrm>
            <a:off x="980426" y="5609425"/>
            <a:ext cx="2822131" cy="1015663"/>
          </a:xfrm>
          <a:prstGeom prst="rect">
            <a:avLst/>
          </a:prstGeom>
          <a:solidFill>
            <a:schemeClr val="bg1"/>
          </a:solidFill>
          <a:ln>
            <a:solidFill>
              <a:srgbClr val="000000"/>
            </a:solidFill>
          </a:ln>
          <a:effectLst>
            <a:innerShdw blurRad="114300">
              <a:prstClr val="black"/>
            </a:innerShdw>
          </a:effectLst>
        </p:spPr>
        <p:txBody>
          <a:bodyPr wrap="square" rtlCol="0">
            <a:spAutoFit/>
          </a:bodyPr>
          <a:lstStyle/>
          <a:p>
            <a:pPr algn="ctr"/>
            <a:r>
              <a:rPr lang="en-US" sz="2000" dirty="0" smtClean="0">
                <a:latin typeface="Arial"/>
                <a:cs typeface="Arial"/>
              </a:rPr>
              <a:t>Social/tacit learning through conversation &amp; discussion</a:t>
            </a:r>
            <a:endParaRPr lang="en-US" sz="2000" dirty="0">
              <a:latin typeface="Arial"/>
              <a:cs typeface="Arial"/>
            </a:endParaRPr>
          </a:p>
        </p:txBody>
      </p:sp>
      <p:sp>
        <p:nvSpPr>
          <p:cNvPr id="14" name="TextBox 13"/>
          <p:cNvSpPr txBox="1"/>
          <p:nvPr/>
        </p:nvSpPr>
        <p:spPr>
          <a:xfrm>
            <a:off x="4374301" y="4923102"/>
            <a:ext cx="2822131" cy="1015663"/>
          </a:xfrm>
          <a:prstGeom prst="rect">
            <a:avLst/>
          </a:prstGeom>
          <a:solidFill>
            <a:schemeClr val="bg1"/>
          </a:solidFill>
          <a:ln>
            <a:solidFill>
              <a:srgbClr val="000000"/>
            </a:solidFill>
          </a:ln>
          <a:effectLst>
            <a:innerShdw blurRad="114300">
              <a:prstClr val="black"/>
            </a:innerShdw>
          </a:effectLst>
        </p:spPr>
        <p:txBody>
          <a:bodyPr wrap="square" rtlCol="0">
            <a:spAutoFit/>
          </a:bodyPr>
          <a:lstStyle/>
          <a:p>
            <a:pPr algn="ctr"/>
            <a:r>
              <a:rPr lang="en-US" sz="2000" dirty="0" smtClean="0">
                <a:latin typeface="Arial"/>
                <a:cs typeface="Arial"/>
              </a:rPr>
              <a:t>Strike a balance between challenge &amp; skills</a:t>
            </a:r>
            <a:endParaRPr lang="en-US" sz="2000" dirty="0">
              <a:latin typeface="Arial"/>
              <a:cs typeface="Arial"/>
            </a:endParaRPr>
          </a:p>
        </p:txBody>
      </p:sp>
      <p:sp>
        <p:nvSpPr>
          <p:cNvPr id="15" name="TextBox 14"/>
          <p:cNvSpPr txBox="1"/>
          <p:nvPr/>
        </p:nvSpPr>
        <p:spPr>
          <a:xfrm>
            <a:off x="1557816" y="1546144"/>
            <a:ext cx="3116569" cy="707886"/>
          </a:xfrm>
          <a:prstGeom prst="rect">
            <a:avLst/>
          </a:prstGeom>
          <a:solidFill>
            <a:schemeClr val="bg1"/>
          </a:solidFill>
          <a:ln>
            <a:solidFill>
              <a:srgbClr val="000000"/>
            </a:solidFill>
          </a:ln>
          <a:effectLst>
            <a:innerShdw blurRad="114300">
              <a:prstClr val="black"/>
            </a:innerShdw>
          </a:effectLst>
        </p:spPr>
        <p:txBody>
          <a:bodyPr wrap="square" rtlCol="0">
            <a:spAutoFit/>
          </a:bodyPr>
          <a:lstStyle/>
          <a:p>
            <a:pPr algn="ctr"/>
            <a:r>
              <a:rPr lang="en-US" sz="2000" dirty="0" smtClean="0">
                <a:latin typeface="Arial"/>
                <a:cs typeface="Arial"/>
              </a:rPr>
              <a:t>Teacher is a participant in the activity of learning</a:t>
            </a:r>
            <a:endParaRPr lang="en-US" sz="2000" dirty="0">
              <a:latin typeface="Arial"/>
              <a:cs typeface="Arial"/>
            </a:endParaRPr>
          </a:p>
        </p:txBody>
      </p:sp>
      <p:pic>
        <p:nvPicPr>
          <p:cNvPr id="7" name="Picture 6" descr="orchestra_conduct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836" y="3621540"/>
            <a:ext cx="4377681" cy="3259975"/>
          </a:xfrm>
          <a:prstGeom prst="rect">
            <a:avLst/>
          </a:prstGeom>
        </p:spPr>
      </p:pic>
    </p:spTree>
    <p:extLst>
      <p:ext uri="{BB962C8B-B14F-4D97-AF65-F5344CB8AC3E}">
        <p14:creationId xmlns:p14="http://schemas.microsoft.com/office/powerpoint/2010/main" val="278951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P spid="12" grpId="0" animBg="1"/>
      <p:bldP spid="13" grpId="0" animBg="1"/>
      <p:bldP spid="14" grpId="0" animBg="1"/>
      <p:bldP spid="1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Books_Auth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80" y="3573262"/>
            <a:ext cx="1377229" cy="1377229"/>
          </a:xfrm>
          <a:prstGeom prst="rect">
            <a:avLst/>
          </a:prstGeom>
        </p:spPr>
      </p:pic>
      <p:sp>
        <p:nvSpPr>
          <p:cNvPr id="4" name="TextBox 3"/>
          <p:cNvSpPr txBox="1"/>
          <p:nvPr/>
        </p:nvSpPr>
        <p:spPr>
          <a:xfrm>
            <a:off x="345100" y="265945"/>
            <a:ext cx="6831910" cy="461665"/>
          </a:xfrm>
          <a:prstGeom prst="rect">
            <a:avLst/>
          </a:prstGeom>
          <a:noFill/>
        </p:spPr>
        <p:txBody>
          <a:bodyPr wrap="square" rtlCol="0">
            <a:spAutoFit/>
          </a:bodyPr>
          <a:lstStyle/>
          <a:p>
            <a:r>
              <a:rPr lang="en-US" sz="2400" dirty="0" smtClean="0"/>
              <a:t>Strategic learning design – activities and resources</a:t>
            </a:r>
            <a:endParaRPr lang="en-US" sz="2400" dirty="0"/>
          </a:p>
        </p:txBody>
      </p:sp>
      <p:pic>
        <p:nvPicPr>
          <p:cNvPr id="5" name="Picture 4"/>
          <p:cNvPicPr>
            <a:picLocks noChangeAspect="1"/>
          </p:cNvPicPr>
          <p:nvPr/>
        </p:nvPicPr>
        <p:blipFill>
          <a:blip r:embed="rId3"/>
          <a:stretch>
            <a:fillRect/>
          </a:stretch>
        </p:blipFill>
        <p:spPr>
          <a:xfrm>
            <a:off x="3715434" y="5091587"/>
            <a:ext cx="2201333" cy="1651000"/>
          </a:xfrm>
          <a:prstGeom prst="rect">
            <a:avLst/>
          </a:prstGeom>
        </p:spPr>
      </p:pic>
      <p:pic>
        <p:nvPicPr>
          <p:cNvPr id="6" name="Picture 5" descr="Hype-html-5-ap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606" y="1167011"/>
            <a:ext cx="1725706" cy="1725706"/>
          </a:xfrm>
          <a:prstGeom prst="rect">
            <a:avLst/>
          </a:prstGeom>
        </p:spPr>
      </p:pic>
      <p:pic>
        <p:nvPicPr>
          <p:cNvPr id="7" name="Picture 6" descr="moodl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9510" y="2457986"/>
            <a:ext cx="1882588" cy="1666199"/>
          </a:xfrm>
          <a:prstGeom prst="rect">
            <a:avLst/>
          </a:prstGeom>
        </p:spPr>
      </p:pic>
      <p:pic>
        <p:nvPicPr>
          <p:cNvPr id="8" name="Picture 7" descr="edmodo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4772" y="2852594"/>
            <a:ext cx="2370418" cy="733701"/>
          </a:xfrm>
          <a:prstGeom prst="rect">
            <a:avLst/>
          </a:prstGeom>
        </p:spPr>
      </p:pic>
      <p:sp>
        <p:nvSpPr>
          <p:cNvPr id="9" name="TextBox 8"/>
          <p:cNvSpPr txBox="1"/>
          <p:nvPr/>
        </p:nvSpPr>
        <p:spPr>
          <a:xfrm>
            <a:off x="594970" y="2026129"/>
            <a:ext cx="1725706" cy="707886"/>
          </a:xfrm>
          <a:prstGeom prst="rect">
            <a:avLst/>
          </a:prstGeom>
          <a:noFill/>
        </p:spPr>
        <p:txBody>
          <a:bodyPr wrap="square" rtlCol="0">
            <a:spAutoFit/>
          </a:bodyPr>
          <a:lstStyle/>
          <a:p>
            <a:r>
              <a:rPr lang="en-US" sz="4000" i="1" dirty="0" smtClean="0">
                <a:latin typeface="Arial"/>
                <a:cs typeface="Arial"/>
              </a:rPr>
              <a:t>Hype</a:t>
            </a:r>
            <a:endParaRPr lang="en-US" sz="4000" i="1" dirty="0">
              <a:latin typeface="Arial"/>
              <a:cs typeface="Arial"/>
            </a:endParaRPr>
          </a:p>
        </p:txBody>
      </p:sp>
      <p:sp>
        <p:nvSpPr>
          <p:cNvPr id="10" name="TextBox 9"/>
          <p:cNvSpPr txBox="1"/>
          <p:nvPr/>
        </p:nvSpPr>
        <p:spPr>
          <a:xfrm>
            <a:off x="4512236" y="3921840"/>
            <a:ext cx="4631764" cy="461665"/>
          </a:xfrm>
          <a:prstGeom prst="rect">
            <a:avLst/>
          </a:prstGeom>
          <a:noFill/>
        </p:spPr>
        <p:txBody>
          <a:bodyPr wrap="square" rtlCol="0">
            <a:spAutoFit/>
          </a:bodyPr>
          <a:lstStyle/>
          <a:p>
            <a:r>
              <a:rPr lang="en-US" sz="2400" dirty="0" smtClean="0">
                <a:latin typeface="Arial"/>
                <a:cs typeface="Arial"/>
              </a:rPr>
              <a:t>Learning Management Systems</a:t>
            </a:r>
            <a:endParaRPr lang="en-US" sz="2400" dirty="0">
              <a:latin typeface="Arial"/>
              <a:cs typeface="Arial"/>
            </a:endParaRPr>
          </a:p>
        </p:txBody>
      </p:sp>
      <p:sp>
        <p:nvSpPr>
          <p:cNvPr id="11" name="TextBox 10"/>
          <p:cNvSpPr txBox="1"/>
          <p:nvPr/>
        </p:nvSpPr>
        <p:spPr>
          <a:xfrm>
            <a:off x="1985305" y="1497637"/>
            <a:ext cx="3010277" cy="1323439"/>
          </a:xfrm>
          <a:prstGeom prst="rect">
            <a:avLst/>
          </a:prstGeom>
          <a:noFill/>
        </p:spPr>
        <p:txBody>
          <a:bodyPr wrap="square" rtlCol="0">
            <a:spAutoFit/>
          </a:bodyPr>
          <a:lstStyle/>
          <a:p>
            <a:r>
              <a:rPr lang="en-US" sz="2000" dirty="0" smtClean="0">
                <a:latin typeface="Arial"/>
                <a:cs typeface="Arial"/>
              </a:rPr>
              <a:t>HTML-5 editor for webpage and interactive objects compatible with tablet devices</a:t>
            </a:r>
            <a:endParaRPr lang="en-US" sz="2000" dirty="0">
              <a:latin typeface="Arial"/>
              <a:cs typeface="Arial"/>
            </a:endParaRPr>
          </a:p>
        </p:txBody>
      </p:sp>
      <p:sp>
        <p:nvSpPr>
          <p:cNvPr id="12" name="TextBox 11"/>
          <p:cNvSpPr txBox="1"/>
          <p:nvPr/>
        </p:nvSpPr>
        <p:spPr>
          <a:xfrm>
            <a:off x="5908862" y="5325275"/>
            <a:ext cx="3235138" cy="1323439"/>
          </a:xfrm>
          <a:prstGeom prst="rect">
            <a:avLst/>
          </a:prstGeom>
          <a:noFill/>
        </p:spPr>
        <p:txBody>
          <a:bodyPr wrap="square" rtlCol="0">
            <a:spAutoFit/>
          </a:bodyPr>
          <a:lstStyle/>
          <a:p>
            <a:r>
              <a:rPr lang="en-US" sz="2000" dirty="0" smtClean="0">
                <a:latin typeface="Arial"/>
                <a:cs typeface="Arial"/>
              </a:rPr>
              <a:t>Interactive, engaging NSW DEC maths program with feedback, self-help &amp; full progress reporting</a:t>
            </a:r>
            <a:endParaRPr lang="en-US" sz="2000" dirty="0">
              <a:latin typeface="Arial"/>
              <a:cs typeface="Arial"/>
            </a:endParaRPr>
          </a:p>
        </p:txBody>
      </p:sp>
      <p:sp>
        <p:nvSpPr>
          <p:cNvPr id="13" name="TextBox 12"/>
          <p:cNvSpPr txBox="1"/>
          <p:nvPr/>
        </p:nvSpPr>
        <p:spPr>
          <a:xfrm>
            <a:off x="1057744" y="4235177"/>
            <a:ext cx="3125577" cy="1015663"/>
          </a:xfrm>
          <a:prstGeom prst="rect">
            <a:avLst/>
          </a:prstGeom>
          <a:noFill/>
        </p:spPr>
        <p:txBody>
          <a:bodyPr wrap="square" rtlCol="0">
            <a:spAutoFit/>
          </a:bodyPr>
          <a:lstStyle/>
          <a:p>
            <a:r>
              <a:rPr lang="en-US" sz="2000" dirty="0" smtClean="0">
                <a:latin typeface="Arial"/>
                <a:cs typeface="Arial"/>
              </a:rPr>
              <a:t>Add text</a:t>
            </a:r>
            <a:r>
              <a:rPr lang="en-US" sz="2000" dirty="0">
                <a:latin typeface="Arial"/>
                <a:cs typeface="Arial"/>
              </a:rPr>
              <a:t>, graphics, movies and </a:t>
            </a:r>
            <a:r>
              <a:rPr lang="en-US" sz="2000" dirty="0" smtClean="0">
                <a:latin typeface="Arial"/>
                <a:cs typeface="Arial"/>
              </a:rPr>
              <a:t>more to create interactive </a:t>
            </a:r>
            <a:r>
              <a:rPr lang="en-US" sz="2000" dirty="0" err="1" smtClean="0">
                <a:latin typeface="Arial"/>
                <a:cs typeface="Arial"/>
              </a:rPr>
              <a:t>iBooks</a:t>
            </a:r>
            <a:endParaRPr lang="en-US" sz="2000" dirty="0">
              <a:latin typeface="Arial"/>
              <a:cs typeface="Arial"/>
            </a:endParaRPr>
          </a:p>
        </p:txBody>
      </p:sp>
      <p:pic>
        <p:nvPicPr>
          <p:cNvPr id="15" name="Picture 14"/>
          <p:cNvPicPr>
            <a:picLocks noChangeAspect="1"/>
          </p:cNvPicPr>
          <p:nvPr/>
        </p:nvPicPr>
        <p:blipFill>
          <a:blip r:embed="rId7"/>
          <a:stretch>
            <a:fillRect/>
          </a:stretch>
        </p:blipFill>
        <p:spPr>
          <a:xfrm>
            <a:off x="6894826" y="354574"/>
            <a:ext cx="1820364" cy="1358272"/>
          </a:xfrm>
          <a:prstGeom prst="rect">
            <a:avLst/>
          </a:prstGeom>
        </p:spPr>
      </p:pic>
      <p:sp>
        <p:nvSpPr>
          <p:cNvPr id="16" name="TextBox 15"/>
          <p:cNvSpPr txBox="1"/>
          <p:nvPr/>
        </p:nvSpPr>
        <p:spPr>
          <a:xfrm>
            <a:off x="4512236" y="751512"/>
            <a:ext cx="4402451" cy="830997"/>
          </a:xfrm>
          <a:prstGeom prst="rect">
            <a:avLst/>
          </a:prstGeom>
          <a:noFill/>
          <a:effectLst>
            <a:outerShdw blurRad="50800" dist="38100" dir="18900000" algn="bl" rotWithShape="0">
              <a:prstClr val="black">
                <a:alpha val="40000"/>
              </a:prstClr>
            </a:outerShdw>
          </a:effectLst>
        </p:spPr>
        <p:txBody>
          <a:bodyPr wrap="square" rtlCol="0">
            <a:spAutoFit/>
          </a:bodyPr>
          <a:lstStyle/>
          <a:p>
            <a:r>
              <a:rPr lang="en-US" sz="4800" dirty="0" smtClean="0">
                <a:latin typeface="Arial"/>
                <a:cs typeface="Arial"/>
              </a:rPr>
              <a:t>4 design tools</a:t>
            </a:r>
            <a:endParaRPr lang="en-US" sz="4800" dirty="0">
              <a:latin typeface="Arial"/>
              <a:cs typeface="Arial"/>
            </a:endParaRPr>
          </a:p>
        </p:txBody>
      </p:sp>
    </p:spTree>
    <p:extLst>
      <p:ext uri="{BB962C8B-B14F-4D97-AF65-F5344CB8AC3E}">
        <p14:creationId xmlns:p14="http://schemas.microsoft.com/office/powerpoint/2010/main" val="321224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pps-in-sphere.png"/>
          <p:cNvPicPr>
            <a:picLocks noChangeAspect="1"/>
          </p:cNvPicPr>
          <p:nvPr/>
        </p:nvPicPr>
        <p:blipFill>
          <a:blip r:embed="rId2">
            <a:alphaModFix amt="74000"/>
            <a:extLst>
              <a:ext uri="{28A0092B-C50C-407E-A947-70E740481C1C}">
                <a14:useLocalDpi xmlns:a14="http://schemas.microsoft.com/office/drawing/2010/main" val="0"/>
              </a:ext>
            </a:extLst>
          </a:blip>
          <a:stretch>
            <a:fillRect/>
          </a:stretch>
        </p:blipFill>
        <p:spPr>
          <a:xfrm>
            <a:off x="3163759" y="714433"/>
            <a:ext cx="5789681" cy="5789681"/>
          </a:xfrm>
          <a:prstGeom prst="rect">
            <a:avLst/>
          </a:prstGeom>
          <a:effectLst>
            <a:outerShdw blurRad="76200" dir="13500000" sy="23000" kx="1200000" algn="br" rotWithShape="0">
              <a:prstClr val="black">
                <a:alpha val="20000"/>
              </a:prstClr>
            </a:outerShdw>
          </a:effectLst>
        </p:spPr>
      </p:pic>
      <p:sp>
        <p:nvSpPr>
          <p:cNvPr id="7" name="TextBox 6"/>
          <p:cNvSpPr txBox="1"/>
          <p:nvPr/>
        </p:nvSpPr>
        <p:spPr>
          <a:xfrm rot="20250548">
            <a:off x="278164" y="852465"/>
            <a:ext cx="3464006" cy="1015663"/>
          </a:xfrm>
          <a:prstGeom prst="rect">
            <a:avLst/>
          </a:prstGeom>
          <a:noFill/>
          <a:effectLst>
            <a:outerShdw blurRad="50800" dist="38100" dir="18900000" algn="bl" rotWithShape="0">
              <a:prstClr val="black">
                <a:alpha val="40000"/>
              </a:prstClr>
            </a:outerShdw>
          </a:effectLst>
        </p:spPr>
        <p:txBody>
          <a:bodyPr wrap="square" rtlCol="0">
            <a:spAutoFit/>
          </a:bodyPr>
          <a:lstStyle/>
          <a:p>
            <a:r>
              <a:rPr lang="en-US" sz="6000" dirty="0" smtClean="0">
                <a:latin typeface="Arial"/>
                <a:cs typeface="Arial"/>
              </a:rPr>
              <a:t>examples</a:t>
            </a:r>
            <a:endParaRPr lang="en-US" sz="6000" dirty="0">
              <a:latin typeface="Arial"/>
              <a:cs typeface="Arial"/>
            </a:endParaRPr>
          </a:p>
        </p:txBody>
      </p:sp>
    </p:spTree>
    <p:extLst>
      <p:ext uri="{BB962C8B-B14F-4D97-AF65-F5344CB8AC3E}">
        <p14:creationId xmlns:p14="http://schemas.microsoft.com/office/powerpoint/2010/main" val="19551656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3-28 at 5.35.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67" y="296333"/>
            <a:ext cx="8706556" cy="6251290"/>
          </a:xfrm>
          <a:prstGeom prst="rect">
            <a:avLst/>
          </a:prstGeom>
        </p:spPr>
      </p:pic>
      <p:sp>
        <p:nvSpPr>
          <p:cNvPr id="5" name="Oval 7"/>
          <p:cNvSpPr>
            <a:spLocks noChangeArrowheads="1"/>
          </p:cNvSpPr>
          <p:nvPr/>
        </p:nvSpPr>
        <p:spPr bwMode="auto">
          <a:xfrm>
            <a:off x="317696" y="1571741"/>
            <a:ext cx="1124877" cy="647477"/>
          </a:xfrm>
          <a:prstGeom prst="ellipse">
            <a:avLst/>
          </a:prstGeom>
          <a:noFill/>
          <a:ln w="88900">
            <a:solidFill>
              <a:srgbClr val="FF0000"/>
            </a:solidFill>
            <a:round/>
            <a:headEnd/>
            <a:tailEnd/>
          </a:ln>
          <a:extLst>
            <a:ext uri="{909E8E84-426E-40dd-AFC4-6F175D3DCCD1}">
              <a14:hiddenFill xmlns="" xmlns:a14="http://schemas.microsoft.com/office/drawing/2010/main">
                <a:solidFill>
                  <a:schemeClr val="bg1"/>
                </a:solidFill>
              </a14:hiddenFill>
            </a:ext>
          </a:extLst>
        </p:spPr>
        <p:txBody>
          <a:bodyPr wrap="none" anchor="ctr"/>
          <a:lstStyle/>
          <a:p>
            <a:endParaRPr lang="en-US"/>
          </a:p>
        </p:txBody>
      </p:sp>
      <p:sp>
        <p:nvSpPr>
          <p:cNvPr id="6" name="Oval 8"/>
          <p:cNvSpPr>
            <a:spLocks noChangeArrowheads="1"/>
          </p:cNvSpPr>
          <p:nvPr/>
        </p:nvSpPr>
        <p:spPr bwMode="auto">
          <a:xfrm>
            <a:off x="441429" y="4610100"/>
            <a:ext cx="914400" cy="1369460"/>
          </a:xfrm>
          <a:prstGeom prst="ellipse">
            <a:avLst/>
          </a:prstGeom>
          <a:noFill/>
          <a:ln w="88900">
            <a:solidFill>
              <a:srgbClr val="FF0000"/>
            </a:solidFill>
            <a:round/>
            <a:headEnd/>
            <a:tailEnd/>
          </a:ln>
          <a:extLst>
            <a:ext uri="{909E8E84-426E-40dd-AFC4-6F175D3DCCD1}">
              <a14:hiddenFill xmlns="" xmlns:a14="http://schemas.microsoft.com/office/drawing/2010/main">
                <a:solidFill>
                  <a:schemeClr val="bg1"/>
                </a:solidFill>
              </a14:hiddenFill>
            </a:ext>
          </a:extLst>
        </p:spPr>
        <p:txBody>
          <a:bodyPr wrap="none" anchor="ctr"/>
          <a:lstStyle/>
          <a:p>
            <a:endParaRPr lang="en-US"/>
          </a:p>
        </p:txBody>
      </p:sp>
      <p:sp>
        <p:nvSpPr>
          <p:cNvPr id="7" name="Oval 9"/>
          <p:cNvSpPr>
            <a:spLocks noChangeArrowheads="1"/>
          </p:cNvSpPr>
          <p:nvPr/>
        </p:nvSpPr>
        <p:spPr bwMode="auto">
          <a:xfrm>
            <a:off x="7657028" y="5609690"/>
            <a:ext cx="1097046" cy="1155500"/>
          </a:xfrm>
          <a:prstGeom prst="ellipse">
            <a:avLst/>
          </a:prstGeom>
          <a:noFill/>
          <a:ln w="88900">
            <a:solidFill>
              <a:srgbClr val="FF0000"/>
            </a:solidFill>
            <a:round/>
            <a:headEnd/>
            <a:tailEnd/>
          </a:ln>
          <a:extLst>
            <a:ext uri="{909E8E84-426E-40dd-AFC4-6F175D3DCCD1}">
              <a14:hiddenFill xmlns="" xmlns:a14="http://schemas.microsoft.com/office/drawing/2010/main">
                <a:solidFill>
                  <a:schemeClr val="bg1"/>
                </a:solidFill>
              </a14:hiddenFill>
            </a:ext>
          </a:extLst>
        </p:spPr>
        <p:txBody>
          <a:bodyPr wrap="none" anchor="ctr"/>
          <a:lstStyle/>
          <a:p>
            <a:endParaRPr lang="en-US"/>
          </a:p>
        </p:txBody>
      </p:sp>
      <p:sp>
        <p:nvSpPr>
          <p:cNvPr id="8" name="Oval 10"/>
          <p:cNvSpPr>
            <a:spLocks noChangeArrowheads="1"/>
          </p:cNvSpPr>
          <p:nvPr/>
        </p:nvSpPr>
        <p:spPr bwMode="auto">
          <a:xfrm>
            <a:off x="4523901" y="1676400"/>
            <a:ext cx="3200400" cy="2743200"/>
          </a:xfrm>
          <a:prstGeom prst="ellipse">
            <a:avLst/>
          </a:prstGeom>
          <a:noFill/>
          <a:ln w="88900">
            <a:solidFill>
              <a:srgbClr val="FF0000"/>
            </a:solidFill>
            <a:round/>
            <a:headEnd/>
            <a:tailEnd/>
          </a:ln>
          <a:extLst>
            <a:ext uri="{909E8E84-426E-40dd-AFC4-6F175D3DCCD1}">
              <a14:hiddenFill xmlns="" xmlns:a14="http://schemas.microsoft.com/office/drawing/2010/main">
                <a:solidFill>
                  <a:schemeClr val="bg1"/>
                </a:solidFill>
              </a14:hiddenFill>
            </a:ext>
          </a:extLst>
        </p:spPr>
        <p:txBody>
          <a:bodyPr wrap="none" anchor="ctr"/>
          <a:lstStyle/>
          <a:p>
            <a:endParaRPr lang="en-US"/>
          </a:p>
        </p:txBody>
      </p:sp>
      <p:sp>
        <p:nvSpPr>
          <p:cNvPr id="9" name="Oval 11"/>
          <p:cNvSpPr>
            <a:spLocks noChangeArrowheads="1"/>
          </p:cNvSpPr>
          <p:nvPr/>
        </p:nvSpPr>
        <p:spPr bwMode="auto">
          <a:xfrm>
            <a:off x="6921925" y="2477613"/>
            <a:ext cx="457200" cy="381000"/>
          </a:xfrm>
          <a:prstGeom prst="ellipse">
            <a:avLst/>
          </a:prstGeom>
          <a:noFill/>
          <a:ln w="88900">
            <a:solidFill>
              <a:srgbClr val="FF0000"/>
            </a:solidFill>
            <a:round/>
            <a:headEnd/>
            <a:tailEnd/>
          </a:ln>
          <a:extLst>
            <a:ext uri="{909E8E84-426E-40dd-AFC4-6F175D3DCCD1}">
              <a14:hiddenFill xmlns="" xmlns:a14="http://schemas.microsoft.com/office/drawing/2010/main">
                <a:solidFill>
                  <a:schemeClr val="bg1"/>
                </a:solidFill>
              </a14:hiddenFill>
            </a:ext>
          </a:extLst>
        </p:spPr>
        <p:txBody>
          <a:bodyPr wrap="none" anchor="ctr"/>
          <a:lstStyle/>
          <a:p>
            <a:endParaRPr lang="en-US"/>
          </a:p>
        </p:txBody>
      </p:sp>
      <p:sp>
        <p:nvSpPr>
          <p:cNvPr id="10" name="AutoShape 12"/>
          <p:cNvSpPr>
            <a:spLocks noChangeArrowheads="1"/>
          </p:cNvSpPr>
          <p:nvPr/>
        </p:nvSpPr>
        <p:spPr bwMode="auto">
          <a:xfrm rot="20515281">
            <a:off x="6846490" y="5160283"/>
            <a:ext cx="685800" cy="381000"/>
          </a:xfrm>
          <a:prstGeom prst="rightArrow">
            <a:avLst>
              <a:gd name="adj1" fmla="val 50000"/>
              <a:gd name="adj2" fmla="val 61667"/>
            </a:avLst>
          </a:prstGeom>
          <a:solidFill>
            <a:srgbClr val="80FF00"/>
          </a:solidFill>
          <a:ln w="25400">
            <a:solidFill>
              <a:schemeClr val="tx1"/>
            </a:solidFill>
            <a:miter lim="800000"/>
            <a:headEnd/>
            <a:tailEnd/>
          </a:ln>
        </p:spPr>
        <p:txBody>
          <a:bodyPr wrap="none" anchor="ctr"/>
          <a:lstStyle/>
          <a:p>
            <a:endParaRPr lang="en-US"/>
          </a:p>
        </p:txBody>
      </p:sp>
      <p:sp>
        <p:nvSpPr>
          <p:cNvPr id="11" name="AutoShape 13"/>
          <p:cNvSpPr>
            <a:spLocks noChangeArrowheads="1"/>
          </p:cNvSpPr>
          <p:nvPr/>
        </p:nvSpPr>
        <p:spPr bwMode="auto">
          <a:xfrm rot="19755650">
            <a:off x="3962400" y="4114800"/>
            <a:ext cx="685800" cy="381000"/>
          </a:xfrm>
          <a:prstGeom prst="rightArrow">
            <a:avLst>
              <a:gd name="adj1" fmla="val 50000"/>
              <a:gd name="adj2" fmla="val 61667"/>
            </a:avLst>
          </a:prstGeom>
          <a:solidFill>
            <a:srgbClr val="80FF00"/>
          </a:solidFill>
          <a:ln w="25400">
            <a:solidFill>
              <a:schemeClr val="tx1"/>
            </a:solidFill>
            <a:miter lim="800000"/>
            <a:headEnd/>
            <a:tailEnd/>
          </a:ln>
        </p:spPr>
        <p:txBody>
          <a:bodyPr wrap="none" anchor="ctr"/>
          <a:lstStyle/>
          <a:p>
            <a:endParaRPr lang="en-US"/>
          </a:p>
        </p:txBody>
      </p:sp>
      <p:sp>
        <p:nvSpPr>
          <p:cNvPr id="12" name="AutoShape 14"/>
          <p:cNvSpPr>
            <a:spLocks noChangeArrowheads="1"/>
          </p:cNvSpPr>
          <p:nvPr/>
        </p:nvSpPr>
        <p:spPr bwMode="auto">
          <a:xfrm rot="19779661">
            <a:off x="7162800" y="3657600"/>
            <a:ext cx="685800" cy="381000"/>
          </a:xfrm>
          <a:prstGeom prst="rightArrow">
            <a:avLst>
              <a:gd name="adj1" fmla="val 50000"/>
              <a:gd name="adj2" fmla="val 61667"/>
            </a:avLst>
          </a:prstGeom>
          <a:solidFill>
            <a:srgbClr val="80FF00"/>
          </a:solidFill>
          <a:ln w="25400">
            <a:solidFill>
              <a:schemeClr val="tx1"/>
            </a:solidFill>
            <a:miter lim="800000"/>
            <a:headEnd/>
            <a:tailEnd/>
          </a:ln>
        </p:spPr>
        <p:txBody>
          <a:bodyPr wrap="none" anchor="ctr"/>
          <a:lstStyle/>
          <a:p>
            <a:endParaRPr lang="en-US"/>
          </a:p>
        </p:txBody>
      </p:sp>
      <p:sp>
        <p:nvSpPr>
          <p:cNvPr id="13" name="AutoShape 15"/>
          <p:cNvSpPr>
            <a:spLocks noChangeArrowheads="1"/>
          </p:cNvSpPr>
          <p:nvPr/>
        </p:nvSpPr>
        <p:spPr bwMode="auto">
          <a:xfrm rot="1589074">
            <a:off x="6853271" y="1381241"/>
            <a:ext cx="685800" cy="381000"/>
          </a:xfrm>
          <a:prstGeom prst="rightArrow">
            <a:avLst>
              <a:gd name="adj1" fmla="val 50000"/>
              <a:gd name="adj2" fmla="val 61667"/>
            </a:avLst>
          </a:prstGeom>
          <a:solidFill>
            <a:srgbClr val="80FF00"/>
          </a:solidFill>
          <a:ln w="25400">
            <a:solidFill>
              <a:schemeClr val="tx1"/>
            </a:solidFill>
            <a:miter lim="800000"/>
            <a:headEnd/>
            <a:tailEnd/>
          </a:ln>
        </p:spPr>
        <p:txBody>
          <a:bodyPr wrap="none" anchor="ctr"/>
          <a:lstStyle/>
          <a:p>
            <a:endParaRPr lang="en-US"/>
          </a:p>
        </p:txBody>
      </p:sp>
      <p:sp>
        <p:nvSpPr>
          <p:cNvPr id="14" name="AutoShape 16"/>
          <p:cNvSpPr>
            <a:spLocks noChangeArrowheads="1"/>
          </p:cNvSpPr>
          <p:nvPr/>
        </p:nvSpPr>
        <p:spPr bwMode="auto">
          <a:xfrm>
            <a:off x="6921925" y="685800"/>
            <a:ext cx="685800" cy="381000"/>
          </a:xfrm>
          <a:prstGeom prst="rightArrow">
            <a:avLst>
              <a:gd name="adj1" fmla="val 50000"/>
              <a:gd name="adj2" fmla="val 61667"/>
            </a:avLst>
          </a:prstGeom>
          <a:solidFill>
            <a:srgbClr val="80FF00"/>
          </a:solidFill>
          <a:ln w="25400">
            <a:solidFill>
              <a:schemeClr val="tx1"/>
            </a:solidFill>
            <a:miter lim="800000"/>
            <a:headEnd/>
            <a:tailEnd/>
          </a:ln>
        </p:spPr>
        <p:txBody>
          <a:bodyPr wrap="none" anchor="ctr"/>
          <a:lstStyle/>
          <a:p>
            <a:endParaRPr lang="en-US"/>
          </a:p>
        </p:txBody>
      </p:sp>
      <p:sp>
        <p:nvSpPr>
          <p:cNvPr id="16" name="AutoShape 18"/>
          <p:cNvSpPr>
            <a:spLocks noChangeArrowheads="1"/>
          </p:cNvSpPr>
          <p:nvPr/>
        </p:nvSpPr>
        <p:spPr bwMode="auto">
          <a:xfrm>
            <a:off x="2819400" y="1057814"/>
            <a:ext cx="685800" cy="381000"/>
          </a:xfrm>
          <a:prstGeom prst="rightArrow">
            <a:avLst>
              <a:gd name="adj1" fmla="val 50000"/>
              <a:gd name="adj2" fmla="val 61667"/>
            </a:avLst>
          </a:prstGeom>
          <a:solidFill>
            <a:srgbClr val="80FF00"/>
          </a:solidFill>
          <a:ln w="25400">
            <a:solidFill>
              <a:schemeClr val="tx1"/>
            </a:solidFill>
            <a:miter lim="800000"/>
            <a:headEnd/>
            <a:tailEnd/>
          </a:ln>
        </p:spPr>
        <p:txBody>
          <a:bodyPr wrap="none" anchor="ctr"/>
          <a:lstStyle/>
          <a:p>
            <a:endParaRPr lang="en-US"/>
          </a:p>
        </p:txBody>
      </p:sp>
      <p:sp>
        <p:nvSpPr>
          <p:cNvPr id="17" name="Text Box 19"/>
          <p:cNvSpPr txBox="1">
            <a:spLocks noChangeArrowheads="1"/>
          </p:cNvSpPr>
          <p:nvPr/>
        </p:nvSpPr>
        <p:spPr bwMode="auto">
          <a:xfrm>
            <a:off x="1811904" y="4893582"/>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AU" sz="2400" dirty="0">
                <a:latin typeface="Arial"/>
                <a:cs typeface="Arial"/>
              </a:rPr>
              <a:t>Goals and feedback</a:t>
            </a:r>
          </a:p>
        </p:txBody>
      </p:sp>
      <p:sp>
        <p:nvSpPr>
          <p:cNvPr id="18" name="Text Box 20"/>
          <p:cNvSpPr txBox="1">
            <a:spLocks noChangeArrowheads="1"/>
          </p:cNvSpPr>
          <p:nvPr/>
        </p:nvSpPr>
        <p:spPr bwMode="auto">
          <a:xfrm>
            <a:off x="1892725" y="5306610"/>
            <a:ext cx="54864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AU" sz="2400" dirty="0">
                <a:latin typeface="Arial"/>
                <a:cs typeface="Arial"/>
              </a:rPr>
              <a:t>Support, options &amp; additional activities</a:t>
            </a:r>
          </a:p>
        </p:txBody>
      </p:sp>
      <p:sp>
        <p:nvSpPr>
          <p:cNvPr id="19" name="AutoShape 18"/>
          <p:cNvSpPr>
            <a:spLocks noChangeArrowheads="1"/>
          </p:cNvSpPr>
          <p:nvPr/>
        </p:nvSpPr>
        <p:spPr bwMode="auto">
          <a:xfrm rot="3821109">
            <a:off x="2476499" y="2028717"/>
            <a:ext cx="685800" cy="381000"/>
          </a:xfrm>
          <a:prstGeom prst="rightArrow">
            <a:avLst>
              <a:gd name="adj1" fmla="val 50000"/>
              <a:gd name="adj2" fmla="val 61667"/>
            </a:avLst>
          </a:prstGeom>
          <a:solidFill>
            <a:srgbClr val="80FF00"/>
          </a:solidFill>
          <a:ln w="25400">
            <a:solidFill>
              <a:schemeClr val="tx1"/>
            </a:solidFill>
            <a:miter lim="800000"/>
            <a:headEnd/>
            <a:tailEnd/>
          </a:ln>
        </p:spPr>
        <p:txBody>
          <a:bodyPr wrap="none" anchor="ctr"/>
          <a:lstStyle/>
          <a:p>
            <a:endParaRPr lang="en-US"/>
          </a:p>
        </p:txBody>
      </p:sp>
      <p:sp>
        <p:nvSpPr>
          <p:cNvPr id="20" name="Rectangle 19"/>
          <p:cNvSpPr/>
          <p:nvPr/>
        </p:nvSpPr>
        <p:spPr>
          <a:xfrm>
            <a:off x="4911232" y="425522"/>
            <a:ext cx="784188" cy="249405"/>
          </a:xfrm>
          <a:prstGeom prst="rect">
            <a:avLst/>
          </a:prstGeom>
          <a:gradFill flip="none" rotWithShape="1">
            <a:gsLst>
              <a:gs pos="58000">
                <a:srgbClr val="663333">
                  <a:alpha val="92000"/>
                </a:srgbClr>
              </a:gs>
              <a:gs pos="100000">
                <a:srgbClr val="996666">
                  <a:alpha val="9200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896181" y="425522"/>
            <a:ext cx="813543" cy="260278"/>
          </a:xfrm>
          <a:prstGeom prst="rect">
            <a:avLst/>
          </a:prstGeom>
          <a:gradFill flip="none" rotWithShape="1">
            <a:gsLst>
              <a:gs pos="58000">
                <a:srgbClr val="663333">
                  <a:alpha val="92000"/>
                </a:srgbClr>
              </a:gs>
              <a:gs pos="100000">
                <a:srgbClr val="996666">
                  <a:alpha val="9200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18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childTnLst>
                                </p:cTn>
                              </p:par>
                              <p:par>
                                <p:cTn id="46" presetID="10" presetClass="exit" presetSubtype="0" fill="hold" grpId="1" nodeType="withEffect">
                                  <p:stCondLst>
                                    <p:cond delay="0"/>
                                  </p:stCondLst>
                                  <p:childTnLst>
                                    <p:animEffect transition="out" filter="fade">
                                      <p:cBhvr>
                                        <p:cTn id="47" dur="1000"/>
                                        <p:tgtEl>
                                          <p:spTgt spid="9"/>
                                        </p:tgtEl>
                                      </p:cBhvr>
                                    </p:animEffect>
                                    <p:set>
                                      <p:cBhvr>
                                        <p:cTn id="48" dur="1" fill="hold">
                                          <p:stCondLst>
                                            <p:cond delay="999"/>
                                          </p:stCondLst>
                                        </p:cTn>
                                        <p:tgtEl>
                                          <p:spTgt spid="9"/>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17"/>
                                        </p:tgtEl>
                                      </p:cBhvr>
                                    </p:animEffect>
                                    <p:set>
                                      <p:cBhvr>
                                        <p:cTn id="51" dur="1" fill="hold">
                                          <p:stCondLst>
                                            <p:cond delay="999"/>
                                          </p:stCondLst>
                                        </p:cTn>
                                        <p:tgtEl>
                                          <p:spTgt spid="1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6"/>
                                        </p:tgtEl>
                                      </p:cBhvr>
                                    </p:animEffect>
                                    <p:set>
                                      <p:cBhvr>
                                        <p:cTn id="54" dur="1" fill="hold">
                                          <p:stCondLst>
                                            <p:cond delay="999"/>
                                          </p:stCondLst>
                                        </p:cTn>
                                        <p:tgtEl>
                                          <p:spTgt spid="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7"/>
                                        </p:tgtEl>
                                      </p:cBhvr>
                                    </p:animEffect>
                                    <p:set>
                                      <p:cBhvr>
                                        <p:cTn id="57" dur="1" fill="hold">
                                          <p:stCondLst>
                                            <p:cond delay="999"/>
                                          </p:stCondLst>
                                        </p:cTn>
                                        <p:tgtEl>
                                          <p:spTgt spid="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1000"/>
                                        <p:tgtEl>
                                          <p:spTgt spid="5"/>
                                        </p:tgtEl>
                                      </p:cBhvr>
                                    </p:animEffect>
                                    <p:set>
                                      <p:cBhvr>
                                        <p:cTn id="60" dur="1" fill="hold">
                                          <p:stCondLst>
                                            <p:cond delay="999"/>
                                          </p:stCondLst>
                                        </p:cTn>
                                        <p:tgtEl>
                                          <p:spTgt spid="5"/>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00"/>
                                        <p:tgtEl>
                                          <p:spTgt spid="8"/>
                                        </p:tgtEl>
                                      </p:cBhvr>
                                    </p:animEffect>
                                    <p:set>
                                      <p:cBhvr>
                                        <p:cTn id="63" dur="1" fill="hold">
                                          <p:stCondLst>
                                            <p:cond delay="999"/>
                                          </p:stCondLst>
                                        </p:cTn>
                                        <p:tgtEl>
                                          <p:spTgt spid="8"/>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10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1000"/>
                                        <p:tgtEl>
                                          <p:spTgt spid="14"/>
                                        </p:tgtEl>
                                      </p:cBhvr>
                                    </p:animEffect>
                                    <p:set>
                                      <p:cBhvr>
                                        <p:cTn id="71" dur="1" fill="hold">
                                          <p:stCondLst>
                                            <p:cond delay="999"/>
                                          </p:stCondLst>
                                        </p:cTn>
                                        <p:tgtEl>
                                          <p:spTgt spid="14"/>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13"/>
                                        </p:tgtEl>
                                      </p:cBhvr>
                                    </p:animEffect>
                                    <p:set>
                                      <p:cBhvr>
                                        <p:cTn id="74" dur="1" fill="hold">
                                          <p:stCondLst>
                                            <p:cond delay="999"/>
                                          </p:stCondLst>
                                        </p:cTn>
                                        <p:tgtEl>
                                          <p:spTgt spid="13"/>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10"/>
                                        </p:tgtEl>
                                      </p:cBhvr>
                                    </p:animEffect>
                                    <p:set>
                                      <p:cBhvr>
                                        <p:cTn id="77" dur="1" fill="hold">
                                          <p:stCondLst>
                                            <p:cond delay="999"/>
                                          </p:stCondLst>
                                        </p:cTn>
                                        <p:tgtEl>
                                          <p:spTgt spid="10"/>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12"/>
                                        </p:tgtEl>
                                      </p:cBhvr>
                                    </p:animEffect>
                                    <p:set>
                                      <p:cBhvr>
                                        <p:cTn id="80" dur="1" fill="hold">
                                          <p:stCondLst>
                                            <p:cond delay="999"/>
                                          </p:stCondLst>
                                        </p:cTn>
                                        <p:tgtEl>
                                          <p:spTgt spid="1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000"/>
                                        <p:tgtEl>
                                          <p:spTgt spid="18"/>
                                        </p:tgtEl>
                                      </p:cBhvr>
                                    </p:animEffect>
                                    <p:set>
                                      <p:cBhvr>
                                        <p:cTn id="83" dur="1" fill="hold">
                                          <p:stCondLst>
                                            <p:cond delay="999"/>
                                          </p:stCondLst>
                                        </p:cTn>
                                        <p:tgtEl>
                                          <p:spTgt spid="18"/>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000"/>
                                        <p:tgtEl>
                                          <p:spTgt spid="16"/>
                                        </p:tgtEl>
                                      </p:cBhvr>
                                    </p:animEffect>
                                    <p:set>
                                      <p:cBhvr>
                                        <p:cTn id="86" dur="1" fill="hold">
                                          <p:stCondLst>
                                            <p:cond delay="999"/>
                                          </p:stCondLst>
                                        </p:cTn>
                                        <p:tgtEl>
                                          <p:spTgt spid="16"/>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11"/>
                                        </p:tgtEl>
                                      </p:cBhvr>
                                    </p:animEffect>
                                    <p:set>
                                      <p:cBhvr>
                                        <p:cTn id="89" dur="1" fill="hold">
                                          <p:stCondLst>
                                            <p:cond delay="999"/>
                                          </p:stCondLst>
                                        </p:cTn>
                                        <p:tgtEl>
                                          <p:spTgt spid="11"/>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00"/>
                                        <p:tgtEl>
                                          <p:spTgt spid="19"/>
                                        </p:tgtEl>
                                      </p:cBhvr>
                                    </p:animEffect>
                                    <p:set>
                                      <p:cBhvr>
                                        <p:cTn id="92"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6" grpId="0" animBg="1"/>
      <p:bldP spid="16" grpId="1" animBg="1"/>
      <p:bldP spid="17" grpId="0"/>
      <p:bldP spid="17" grpId="1"/>
      <p:bldP spid="18" grpId="0"/>
      <p:bldP spid="18" grpId="1"/>
      <p:bldP spid="19" grpId="0" animBg="1"/>
      <p:bldP spid="1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06957" y="2970275"/>
            <a:ext cx="5791021" cy="707886"/>
          </a:xfrm>
          <a:prstGeom prst="rect">
            <a:avLst/>
          </a:prstGeom>
          <a:noFill/>
        </p:spPr>
        <p:txBody>
          <a:bodyPr wrap="square" rtlCol="0">
            <a:spAutoFit/>
          </a:bodyPr>
          <a:lstStyle/>
          <a:p>
            <a:r>
              <a:rPr lang="en-US" sz="4000" dirty="0" smtClean="0">
                <a:latin typeface="Arial"/>
                <a:cs typeface="Arial"/>
              </a:rPr>
              <a:t>Skills/techniques . . . . </a:t>
            </a:r>
            <a:endParaRPr lang="en-US" sz="4000" dirty="0">
              <a:latin typeface="Arial"/>
              <a:cs typeface="Arial"/>
            </a:endParaRPr>
          </a:p>
        </p:txBody>
      </p:sp>
    </p:spTree>
    <p:extLst>
      <p:ext uri="{BB962C8B-B14F-4D97-AF65-F5344CB8AC3E}">
        <p14:creationId xmlns:p14="http://schemas.microsoft.com/office/powerpoint/2010/main" val="35394544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6262" y="224408"/>
            <a:ext cx="5837451" cy="646331"/>
          </a:xfrm>
          <a:prstGeom prst="rect">
            <a:avLst/>
          </a:prstGeom>
          <a:noFill/>
        </p:spPr>
        <p:txBody>
          <a:bodyPr wrap="square" rtlCol="0">
            <a:spAutoFit/>
          </a:bodyPr>
          <a:lstStyle/>
          <a:p>
            <a:r>
              <a:rPr lang="en-US" sz="3600" b="1" dirty="0" smtClean="0">
                <a:latin typeface="+mj-lt"/>
                <a:cs typeface="Arial"/>
              </a:rPr>
              <a:t>references - technology</a:t>
            </a:r>
            <a:endParaRPr lang="en-US" sz="3600" b="1" dirty="0">
              <a:latin typeface="+mj-lt"/>
              <a:cs typeface="Arial"/>
            </a:endParaRPr>
          </a:p>
        </p:txBody>
      </p:sp>
      <p:sp>
        <p:nvSpPr>
          <p:cNvPr id="5" name="TextBox 4"/>
          <p:cNvSpPr txBox="1"/>
          <p:nvPr/>
        </p:nvSpPr>
        <p:spPr>
          <a:xfrm>
            <a:off x="476263" y="1134022"/>
            <a:ext cx="8482049" cy="5755423"/>
          </a:xfrm>
          <a:prstGeom prst="rect">
            <a:avLst/>
          </a:prstGeom>
          <a:noFill/>
        </p:spPr>
        <p:txBody>
          <a:bodyPr wrap="square" rtlCol="0">
            <a:spAutoFit/>
          </a:bodyPr>
          <a:lstStyle/>
          <a:p>
            <a:r>
              <a:rPr lang="en-US" sz="1600" dirty="0">
                <a:solidFill>
                  <a:srgbClr val="000000"/>
                </a:solidFill>
                <a:latin typeface="Arial"/>
                <a:ea typeface="Calibri"/>
                <a:cs typeface="Arial"/>
              </a:rPr>
              <a:t>Chatfield, T. (2010) 7 ways games reward the brain Transcript from TED talk </a:t>
            </a:r>
            <a:r>
              <a:rPr lang="en-US" sz="1600" dirty="0">
                <a:solidFill>
                  <a:srgbClr val="000000"/>
                </a:solidFill>
                <a:latin typeface="Arial"/>
                <a:ea typeface="Calibri"/>
                <a:cs typeface="Arial"/>
                <a:hlinkClick r:id="rId2" invalidUrl="http://tomchatfield.net/2010/07/16 /tom_chatfield_7_ways_games_reward_the_brain/"/>
              </a:rPr>
              <a:t>http://tomchatfield.net/2010/07/</a:t>
            </a:r>
            <a:r>
              <a:rPr lang="en-US" sz="1600" dirty="0" smtClean="0">
                <a:solidFill>
                  <a:srgbClr val="000000"/>
                </a:solidFill>
                <a:latin typeface="Arial"/>
                <a:ea typeface="Calibri"/>
                <a:cs typeface="Arial"/>
                <a:hlinkClick r:id="rId3" invalidUrl="http://tomchatfield.net/2010/07/16 /tom_chatfield_7_ways_games_reward_the_brain/"/>
              </a:rPr>
              <a:t>16 /tom_chatfield_7_ways_games_reward_the_brain/</a:t>
            </a:r>
            <a:endParaRPr lang="en-US" sz="1600" dirty="0" smtClean="0">
              <a:solidFill>
                <a:srgbClr val="000000"/>
              </a:solidFill>
              <a:latin typeface="Arial"/>
              <a:ea typeface="Calibri"/>
              <a:cs typeface="Arial"/>
            </a:endParaRPr>
          </a:p>
          <a:p>
            <a:endParaRPr lang="en-US" sz="1600" dirty="0">
              <a:solidFill>
                <a:srgbClr val="000000"/>
              </a:solidFill>
              <a:latin typeface="Arial"/>
              <a:ea typeface="Calibri"/>
              <a:cs typeface="Arial"/>
            </a:endParaRPr>
          </a:p>
          <a:p>
            <a:r>
              <a:rPr lang="en-US" sz="1600" dirty="0" smtClean="0">
                <a:solidFill>
                  <a:srgbClr val="000000"/>
                </a:solidFill>
                <a:latin typeface="Arial"/>
                <a:ea typeface="Calibri"/>
                <a:cs typeface="Arial"/>
              </a:rPr>
              <a:t> </a:t>
            </a:r>
            <a:r>
              <a:rPr lang="en-US" sz="1600" dirty="0" err="1">
                <a:solidFill>
                  <a:srgbClr val="000000"/>
                </a:solidFill>
                <a:latin typeface="Arial"/>
                <a:ea typeface="Calibri"/>
                <a:cs typeface="Arial"/>
              </a:rPr>
              <a:t>Czikszentmihalyi</a:t>
            </a:r>
            <a:r>
              <a:rPr lang="en-US" sz="1600" dirty="0">
                <a:solidFill>
                  <a:srgbClr val="000000"/>
                </a:solidFill>
                <a:latin typeface="Arial"/>
                <a:ea typeface="Calibri"/>
                <a:cs typeface="Arial"/>
              </a:rPr>
              <a:t>, M. (1990). Flow: The Psychology of Optimal Experience. New York: Harper and </a:t>
            </a:r>
            <a:r>
              <a:rPr lang="en-US" sz="1600" dirty="0" smtClean="0">
                <a:solidFill>
                  <a:srgbClr val="000000"/>
                </a:solidFill>
                <a:latin typeface="Arial"/>
                <a:ea typeface="Calibri"/>
                <a:cs typeface="Arial"/>
              </a:rPr>
              <a:t>Row</a:t>
            </a:r>
          </a:p>
          <a:p>
            <a:endParaRPr lang="en-US" sz="1600" dirty="0" smtClean="0">
              <a:solidFill>
                <a:srgbClr val="000000"/>
              </a:solidFill>
              <a:latin typeface="Arial"/>
              <a:ea typeface="Calibri"/>
              <a:cs typeface="Arial"/>
            </a:endParaRPr>
          </a:p>
          <a:p>
            <a:r>
              <a:rPr lang="en-US" sz="1600" dirty="0">
                <a:solidFill>
                  <a:srgbClr val="000000"/>
                </a:solidFill>
                <a:latin typeface="Arial"/>
                <a:ea typeface="Calibri"/>
                <a:cs typeface="Arial"/>
              </a:rPr>
              <a:t>Handley. R. (2010) Increasing learning motivation and skills through computer technology for students with </a:t>
            </a:r>
            <a:r>
              <a:rPr lang="en-US" sz="1600" dirty="0" err="1">
                <a:solidFill>
                  <a:srgbClr val="000000"/>
                </a:solidFill>
                <a:latin typeface="Arial"/>
                <a:ea typeface="Calibri"/>
                <a:cs typeface="Arial"/>
              </a:rPr>
              <a:t>behavioural</a:t>
            </a:r>
            <a:r>
              <a:rPr lang="en-US" sz="1600" dirty="0">
                <a:solidFill>
                  <a:srgbClr val="000000"/>
                </a:solidFill>
                <a:latin typeface="Arial"/>
                <a:ea typeface="Calibri"/>
                <a:cs typeface="Arial"/>
              </a:rPr>
              <a:t> and/or learning difficulties in NSW DEC (</a:t>
            </a:r>
            <a:r>
              <a:rPr lang="en-US" sz="1600" dirty="0" err="1">
                <a:solidFill>
                  <a:srgbClr val="000000"/>
                </a:solidFill>
                <a:latin typeface="Arial"/>
                <a:ea typeface="Calibri"/>
                <a:cs typeface="Arial"/>
              </a:rPr>
              <a:t>eds</a:t>
            </a:r>
            <a:r>
              <a:rPr lang="en-US" sz="1600" dirty="0">
                <a:solidFill>
                  <a:srgbClr val="000000"/>
                </a:solidFill>
                <a:latin typeface="Arial"/>
                <a:ea typeface="Calibri"/>
                <a:cs typeface="Arial"/>
              </a:rPr>
              <a:t>) Premier’s Teacher Scholarship Reports Volume 7 Retrieved from </a:t>
            </a:r>
          </a:p>
          <a:p>
            <a:r>
              <a:rPr lang="en-US" sz="1600" dirty="0">
                <a:solidFill>
                  <a:srgbClr val="000000"/>
                </a:solidFill>
                <a:latin typeface="Arial"/>
                <a:ea typeface="Calibri"/>
                <a:cs typeface="Arial"/>
                <a:hlinkClick r:id="rId4"/>
              </a:rPr>
              <a:t>https://www.det.nsw.edu.au/media/downloads/detawscholar/scholarships/yr2010/pts/april/</a:t>
            </a:r>
            <a:r>
              <a:rPr lang="en-US" sz="1600" dirty="0" smtClean="0">
                <a:solidFill>
                  <a:srgbClr val="000000"/>
                </a:solidFill>
                <a:latin typeface="Arial"/>
                <a:ea typeface="Calibri"/>
                <a:cs typeface="Arial"/>
                <a:hlinkClick r:id="rId4"/>
              </a:rPr>
              <a:t>spec_ray.doc</a:t>
            </a:r>
            <a:endParaRPr lang="en-US" sz="1600" dirty="0" smtClean="0">
              <a:solidFill>
                <a:srgbClr val="000000"/>
              </a:solidFill>
              <a:latin typeface="Arial"/>
              <a:ea typeface="Calibri"/>
              <a:cs typeface="Arial"/>
            </a:endParaRPr>
          </a:p>
          <a:p>
            <a:endParaRPr lang="en-US" sz="1600" dirty="0" smtClean="0">
              <a:solidFill>
                <a:srgbClr val="000000"/>
              </a:solidFill>
              <a:latin typeface="Arial"/>
              <a:ea typeface="Calibri"/>
              <a:cs typeface="Arial"/>
            </a:endParaRPr>
          </a:p>
          <a:p>
            <a:r>
              <a:rPr lang="en-US" sz="1600" dirty="0">
                <a:solidFill>
                  <a:srgbClr val="000000"/>
                </a:solidFill>
                <a:latin typeface="Arial"/>
                <a:ea typeface="Calibri"/>
                <a:cs typeface="Arial"/>
              </a:rPr>
              <a:t>Hoffman, D. L. &amp; Novak, T.P. (1996) Marketing in Hypermedia Computer-Mediated Environments: </a:t>
            </a:r>
            <a:r>
              <a:rPr lang="en-US" sz="1600" dirty="0" smtClean="0">
                <a:solidFill>
                  <a:srgbClr val="000000"/>
                </a:solidFill>
                <a:latin typeface="Arial"/>
                <a:ea typeface="Calibri"/>
                <a:cs typeface="Arial"/>
              </a:rPr>
              <a:t>Conceptual Foundations</a:t>
            </a:r>
            <a:r>
              <a:rPr lang="en-US" sz="1600" dirty="0">
                <a:solidFill>
                  <a:srgbClr val="000000"/>
                </a:solidFill>
                <a:latin typeface="Arial"/>
                <a:ea typeface="Calibri"/>
                <a:cs typeface="Arial"/>
              </a:rPr>
              <a:t>. Journal of Marketing 60, 50–68</a:t>
            </a:r>
            <a:r>
              <a:rPr lang="en-US" sz="1600" dirty="0" smtClean="0">
                <a:solidFill>
                  <a:srgbClr val="000000"/>
                </a:solidFill>
                <a:latin typeface="Arial"/>
                <a:ea typeface="Calibri"/>
                <a:cs typeface="Arial"/>
              </a:rPr>
              <a:t>.</a:t>
            </a:r>
          </a:p>
          <a:p>
            <a:endParaRPr lang="en-US" sz="1600" dirty="0" smtClean="0">
              <a:solidFill>
                <a:srgbClr val="000000"/>
              </a:solidFill>
              <a:latin typeface="Arial"/>
              <a:ea typeface="Calibri"/>
              <a:cs typeface="Arial"/>
            </a:endParaRPr>
          </a:p>
          <a:p>
            <a:r>
              <a:rPr lang="en-US" sz="1600" dirty="0">
                <a:solidFill>
                  <a:srgbClr val="000000"/>
                </a:solidFill>
                <a:latin typeface="Arial"/>
                <a:ea typeface="Calibri"/>
                <a:cs typeface="Arial"/>
              </a:rPr>
              <a:t>Moreno, R &amp; Mayer, R. (2007) Interactive multimodal learning environments. </a:t>
            </a:r>
            <a:r>
              <a:rPr lang="en-US" sz="1600" i="1" dirty="0">
                <a:solidFill>
                  <a:srgbClr val="000000"/>
                </a:solidFill>
                <a:latin typeface="Arial"/>
                <a:ea typeface="Calibri"/>
                <a:cs typeface="Arial"/>
              </a:rPr>
              <a:t>Educational Psychology Review</a:t>
            </a:r>
            <a:r>
              <a:rPr lang="en-US" sz="1600" dirty="0">
                <a:solidFill>
                  <a:srgbClr val="000000"/>
                </a:solidFill>
                <a:latin typeface="Arial"/>
                <a:ea typeface="Calibri"/>
                <a:cs typeface="Arial"/>
              </a:rPr>
              <a:t>  19, 309-</a:t>
            </a:r>
            <a:r>
              <a:rPr lang="en-US" sz="1600" dirty="0" smtClean="0">
                <a:solidFill>
                  <a:srgbClr val="000000"/>
                </a:solidFill>
                <a:latin typeface="Arial"/>
                <a:ea typeface="Calibri"/>
                <a:cs typeface="Arial"/>
              </a:rPr>
              <a:t>326</a:t>
            </a:r>
          </a:p>
          <a:p>
            <a:endParaRPr lang="en-US" sz="1600" dirty="0">
              <a:solidFill>
                <a:srgbClr val="000000"/>
              </a:solidFill>
              <a:latin typeface="Arial"/>
              <a:ea typeface="Calibri"/>
              <a:cs typeface="Arial"/>
            </a:endParaRPr>
          </a:p>
          <a:p>
            <a:r>
              <a:rPr lang="en-US" sz="1600" dirty="0" err="1">
                <a:solidFill>
                  <a:srgbClr val="000000"/>
                </a:solidFill>
                <a:latin typeface="Arial"/>
                <a:ea typeface="Calibri"/>
                <a:cs typeface="Arial"/>
              </a:rPr>
              <a:t>Puentedura</a:t>
            </a:r>
            <a:r>
              <a:rPr lang="en-US" sz="1600" dirty="0">
                <a:solidFill>
                  <a:srgbClr val="000000"/>
                </a:solidFill>
                <a:latin typeface="Arial"/>
                <a:ea typeface="Calibri"/>
                <a:cs typeface="Arial"/>
              </a:rPr>
              <a:t>, R. (2006) Transformation, Technology and Education. Retrieved Feb 23, 2012 from </a:t>
            </a:r>
            <a:r>
              <a:rPr lang="en-US" sz="1600" dirty="0">
                <a:solidFill>
                  <a:srgbClr val="000000"/>
                </a:solidFill>
                <a:latin typeface="Arial"/>
                <a:ea typeface="Calibri"/>
                <a:cs typeface="Arial"/>
                <a:hlinkClick r:id="rId5"/>
              </a:rPr>
              <a:t>http://www.hippasus.com/rrpweblog/archives/000025.</a:t>
            </a:r>
            <a:r>
              <a:rPr lang="en-US" sz="1600" dirty="0" smtClean="0">
                <a:solidFill>
                  <a:srgbClr val="000000"/>
                </a:solidFill>
                <a:latin typeface="Arial"/>
                <a:ea typeface="Calibri"/>
                <a:cs typeface="Arial"/>
                <a:hlinkClick r:id="rId5"/>
              </a:rPr>
              <a:t>html</a:t>
            </a:r>
            <a:endParaRPr lang="en-US" sz="1600" dirty="0" smtClean="0">
              <a:solidFill>
                <a:srgbClr val="000000"/>
              </a:solidFill>
              <a:latin typeface="Arial"/>
              <a:ea typeface="Calibri"/>
              <a:cs typeface="Arial"/>
            </a:endParaRPr>
          </a:p>
          <a:p>
            <a:endParaRPr lang="en-US" sz="1600" dirty="0" smtClean="0">
              <a:solidFill>
                <a:srgbClr val="000000"/>
              </a:solidFill>
              <a:latin typeface="Arial"/>
              <a:ea typeface="Calibri"/>
              <a:cs typeface="Arial"/>
            </a:endParaRPr>
          </a:p>
          <a:p>
            <a:r>
              <a:rPr lang="en-US" sz="1600" dirty="0" err="1">
                <a:latin typeface="Arial"/>
                <a:cs typeface="Arial"/>
              </a:rPr>
              <a:t>Prensky</a:t>
            </a:r>
            <a:r>
              <a:rPr lang="en-US" sz="1600" dirty="0">
                <a:latin typeface="Arial"/>
                <a:cs typeface="Arial"/>
              </a:rPr>
              <a:t>, M. (2001) </a:t>
            </a:r>
            <a:r>
              <a:rPr lang="en-US" sz="1600" i="1" dirty="0">
                <a:latin typeface="Arial"/>
                <a:cs typeface="Arial"/>
              </a:rPr>
              <a:t>Digital Game-Based Learning</a:t>
            </a:r>
            <a:r>
              <a:rPr lang="en-US" sz="1600" dirty="0">
                <a:latin typeface="Arial"/>
                <a:cs typeface="Arial"/>
              </a:rPr>
              <a:t>. McGraw-Hill, </a:t>
            </a:r>
            <a:r>
              <a:rPr lang="en-US" sz="1600" dirty="0" smtClean="0">
                <a:latin typeface="Arial"/>
                <a:cs typeface="Arial"/>
              </a:rPr>
              <a:t>NY</a:t>
            </a:r>
            <a:endParaRPr lang="en-US" sz="1600" dirty="0">
              <a:solidFill>
                <a:srgbClr val="000000"/>
              </a:solidFill>
              <a:latin typeface="Arial"/>
              <a:ea typeface="Calibri"/>
              <a:cs typeface="Arial"/>
            </a:endParaRPr>
          </a:p>
          <a:p>
            <a:endParaRPr lang="en-US" sz="1600" dirty="0">
              <a:latin typeface="Arial"/>
              <a:cs typeface="Arial"/>
            </a:endParaRPr>
          </a:p>
        </p:txBody>
      </p:sp>
    </p:spTree>
    <p:extLst>
      <p:ext uri="{BB962C8B-B14F-4D97-AF65-F5344CB8AC3E}">
        <p14:creationId xmlns:p14="http://schemas.microsoft.com/office/powerpoint/2010/main" val="293119730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685800" y="331867"/>
            <a:ext cx="7442200" cy="58477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eaLnBrk="1" hangingPunct="1">
              <a:spcBef>
                <a:spcPct val="50000"/>
              </a:spcBef>
              <a:defRPr/>
            </a:pPr>
            <a:r>
              <a:rPr lang="en-AU" sz="3200" b="1" dirty="0" smtClean="0"/>
              <a:t>references – solution focused intervention</a:t>
            </a:r>
            <a:endParaRPr lang="en-AU" sz="3600" b="1" dirty="0"/>
          </a:p>
        </p:txBody>
      </p:sp>
      <p:sp>
        <p:nvSpPr>
          <p:cNvPr id="33796" name="Rectangle 4"/>
          <p:cNvSpPr>
            <a:spLocks noChangeArrowheads="1"/>
          </p:cNvSpPr>
          <p:nvPr/>
        </p:nvSpPr>
        <p:spPr bwMode="auto">
          <a:xfrm>
            <a:off x="685800" y="1322468"/>
            <a:ext cx="8077200" cy="375487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842963" indent="-842963"/>
            <a:r>
              <a:rPr lang="en-AU" sz="2000" dirty="0" err="1"/>
              <a:t>Bertalanffy</a:t>
            </a:r>
            <a:r>
              <a:rPr lang="en-AU" sz="2000" dirty="0"/>
              <a:t>, L </a:t>
            </a:r>
            <a:r>
              <a:rPr lang="en-AU" sz="2000" dirty="0" smtClean="0"/>
              <a:t>Von. (1971) </a:t>
            </a:r>
            <a:r>
              <a:rPr lang="en-AU" sz="2000" i="1" dirty="0"/>
              <a:t>General Systems Theory: Foundation, Development, Applications</a:t>
            </a:r>
            <a:r>
              <a:rPr lang="en-AU" sz="2000" dirty="0"/>
              <a:t>. Allen </a:t>
            </a:r>
            <a:r>
              <a:rPr lang="en-AU" sz="2000" dirty="0" smtClean="0"/>
              <a:t>Lane: </a:t>
            </a:r>
            <a:r>
              <a:rPr lang="en-AU" sz="2000" dirty="0"/>
              <a:t>London.</a:t>
            </a:r>
          </a:p>
          <a:p>
            <a:pPr marL="842963" indent="-842963"/>
            <a:endParaRPr lang="en-AU" sz="2000" dirty="0"/>
          </a:p>
          <a:p>
            <a:pPr marL="842963" indent="-842963"/>
            <a:r>
              <a:rPr lang="en-AU" sz="2000" dirty="0" err="1"/>
              <a:t>Durrant</a:t>
            </a:r>
            <a:r>
              <a:rPr lang="en-AU" sz="2000" dirty="0"/>
              <a:t>, </a:t>
            </a:r>
            <a:r>
              <a:rPr lang="en-AU" sz="2000" dirty="0" smtClean="0"/>
              <a:t>M. (1995) </a:t>
            </a:r>
            <a:r>
              <a:rPr lang="en-AU" sz="2000" i="1" dirty="0"/>
              <a:t>Creative Solutions for School Problems. </a:t>
            </a:r>
            <a:r>
              <a:rPr lang="en-AU" sz="2000" dirty="0"/>
              <a:t>W.W. </a:t>
            </a:r>
            <a:r>
              <a:rPr lang="en-AU" sz="2000" dirty="0" smtClean="0"/>
              <a:t>Norton: </a:t>
            </a:r>
            <a:r>
              <a:rPr lang="en-AU" sz="2000" dirty="0"/>
              <a:t>New York.</a:t>
            </a:r>
          </a:p>
          <a:p>
            <a:pPr marL="842963" indent="-842963"/>
            <a:endParaRPr lang="en-AU" sz="2000" dirty="0"/>
          </a:p>
          <a:p>
            <a:pPr marL="842963" indent="-842963"/>
            <a:r>
              <a:rPr lang="en-AU" sz="2000" dirty="0"/>
              <a:t>O</a:t>
            </a:r>
            <a:r>
              <a:rPr lang="ja-JP" altLang="en-AU" sz="2000" dirty="0"/>
              <a:t>’</a:t>
            </a:r>
            <a:r>
              <a:rPr lang="en-AU" altLang="ja-JP" sz="2000" dirty="0"/>
              <a:t>Hanlon, </a:t>
            </a:r>
            <a:r>
              <a:rPr lang="en-AU" altLang="ja-JP" sz="2000" dirty="0" smtClean="0"/>
              <a:t>W. </a:t>
            </a:r>
            <a:r>
              <a:rPr lang="en-AU" altLang="ja-JP" sz="2000" dirty="0"/>
              <a:t>&amp; </a:t>
            </a:r>
            <a:r>
              <a:rPr lang="en-AU" altLang="ja-JP" sz="2000" dirty="0" err="1"/>
              <a:t>Beadie</a:t>
            </a:r>
            <a:r>
              <a:rPr lang="en-AU" altLang="ja-JP" sz="2000" dirty="0"/>
              <a:t>, </a:t>
            </a:r>
            <a:r>
              <a:rPr lang="en-AU" altLang="ja-JP" sz="2000" dirty="0" smtClean="0"/>
              <a:t>S. (1996) </a:t>
            </a:r>
            <a:r>
              <a:rPr lang="en-AU" altLang="ja-JP" sz="2000" i="1" dirty="0"/>
              <a:t>A Guide to possibility land</a:t>
            </a:r>
            <a:r>
              <a:rPr lang="en-AU" altLang="ja-JP" sz="2000" dirty="0"/>
              <a:t>. </a:t>
            </a:r>
            <a:r>
              <a:rPr lang="en-AU" altLang="ja-JP" sz="2000" dirty="0" err="1" smtClean="0"/>
              <a:t>W.W.Norton</a:t>
            </a:r>
            <a:r>
              <a:rPr lang="en-AU" altLang="ja-JP" sz="2000" dirty="0" smtClean="0"/>
              <a:t>: </a:t>
            </a:r>
            <a:r>
              <a:rPr lang="en-AU" altLang="ja-JP" sz="2000" dirty="0"/>
              <a:t>New York</a:t>
            </a:r>
          </a:p>
          <a:p>
            <a:pPr marL="842963" indent="-842963"/>
            <a:endParaRPr lang="en-AU" sz="2000" dirty="0"/>
          </a:p>
          <a:p>
            <a:pPr marL="842963" indent="-842963"/>
            <a:r>
              <a:rPr lang="en-AU" sz="2000" dirty="0" smtClean="0">
                <a:solidFill>
                  <a:srgbClr val="000000"/>
                </a:solidFill>
              </a:rPr>
              <a:t>White</a:t>
            </a:r>
            <a:r>
              <a:rPr lang="en-AU" sz="2000" dirty="0">
                <a:solidFill>
                  <a:srgbClr val="000000"/>
                </a:solidFill>
              </a:rPr>
              <a:t>, </a:t>
            </a:r>
            <a:r>
              <a:rPr lang="en-AU" sz="2000" dirty="0" smtClean="0">
                <a:solidFill>
                  <a:srgbClr val="000000"/>
                </a:solidFill>
              </a:rPr>
              <a:t>M. </a:t>
            </a:r>
            <a:r>
              <a:rPr lang="en-AU" sz="2000" dirty="0">
                <a:solidFill>
                  <a:srgbClr val="000000"/>
                </a:solidFill>
              </a:rPr>
              <a:t>&amp; </a:t>
            </a:r>
            <a:r>
              <a:rPr lang="en-AU" sz="2000" dirty="0" err="1">
                <a:solidFill>
                  <a:srgbClr val="000000"/>
                </a:solidFill>
              </a:rPr>
              <a:t>Epston</a:t>
            </a:r>
            <a:r>
              <a:rPr lang="en-AU" sz="2000" dirty="0">
                <a:solidFill>
                  <a:srgbClr val="000000"/>
                </a:solidFill>
              </a:rPr>
              <a:t>, </a:t>
            </a:r>
            <a:r>
              <a:rPr lang="en-AU" sz="2000" dirty="0" smtClean="0">
                <a:solidFill>
                  <a:srgbClr val="000000"/>
                </a:solidFill>
              </a:rPr>
              <a:t>D. (1990) </a:t>
            </a:r>
            <a:r>
              <a:rPr lang="en-AU" sz="2000" i="1" dirty="0">
                <a:solidFill>
                  <a:srgbClr val="000000"/>
                </a:solidFill>
              </a:rPr>
              <a:t>Narrative means to therapeutic ends</a:t>
            </a:r>
            <a:r>
              <a:rPr lang="en-AU" sz="2000" dirty="0">
                <a:solidFill>
                  <a:srgbClr val="000000"/>
                </a:solidFill>
              </a:rPr>
              <a:t>.  W.W. </a:t>
            </a:r>
            <a:r>
              <a:rPr lang="en-AU" sz="2000" dirty="0" smtClean="0">
                <a:solidFill>
                  <a:srgbClr val="000000"/>
                </a:solidFill>
              </a:rPr>
              <a:t>Norton: </a:t>
            </a:r>
            <a:r>
              <a:rPr lang="en-AU" sz="2000" dirty="0">
                <a:solidFill>
                  <a:srgbClr val="000000"/>
                </a:solidFill>
              </a:rPr>
              <a:t>New York</a:t>
            </a:r>
            <a:endParaRPr lang="en-AU" sz="1800" dirty="0">
              <a:solidFill>
                <a:srgbClr val="000000"/>
              </a:solidFill>
              <a:latin typeface="Times" charset="0"/>
            </a:endParaRPr>
          </a:p>
          <a:p>
            <a:endParaRPr lang="en-AU" sz="1800" dirty="0">
              <a:solidFill>
                <a:srgbClr val="000000"/>
              </a:solidFill>
              <a:latin typeface="Times" charset="0"/>
            </a:endParaRPr>
          </a:p>
        </p:txBody>
      </p:sp>
    </p:spTree>
    <p:extLst>
      <p:ext uri="{BB962C8B-B14F-4D97-AF65-F5344CB8AC3E}">
        <p14:creationId xmlns:p14="http://schemas.microsoft.com/office/powerpoint/2010/main" val="852293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1000" fill="hold"/>
                                        <p:tgtEl>
                                          <p:spTgt spid="33794"/>
                                        </p:tgtEl>
                                        <p:attrNameLst>
                                          <p:attrName>ppt_x</p:attrName>
                                        </p:attrNameLst>
                                      </p:cBhvr>
                                      <p:tavLst>
                                        <p:tav tm="0">
                                          <p:val>
                                            <p:strVal val="0-#ppt_w/2"/>
                                          </p:val>
                                        </p:tav>
                                        <p:tav tm="100000">
                                          <p:val>
                                            <p:strVal val="#ppt_x"/>
                                          </p:val>
                                        </p:tav>
                                      </p:tavLst>
                                    </p:anim>
                                    <p:anim calcmode="lin" valueType="num">
                                      <p:cBhvr additive="base">
                                        <p:cTn id="8" dur="1000" fill="hold"/>
                                        <p:tgtEl>
                                          <p:spTgt spid="3379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3796"/>
                                        </p:tgtEl>
                                        <p:attrNameLst>
                                          <p:attrName>style.visibility</p:attrName>
                                        </p:attrNameLst>
                                      </p:cBhvr>
                                      <p:to>
                                        <p:strVal val="visible"/>
                                      </p:to>
                                    </p:set>
                                    <p:animEffect transition="in" filter="fade">
                                      <p:cBhvr>
                                        <p:cTn id="11" dur="20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9" name="Picture 9" descr="SFI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3733800" cy="774700"/>
          </a:xfrm>
          <a:prstGeom prst="rect">
            <a:avLst/>
          </a:prstGeom>
          <a:noFill/>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Lst>
        </p:spPr>
      </p:pic>
      <p:sp>
        <p:nvSpPr>
          <p:cNvPr id="15370" name="Text Box 10"/>
          <p:cNvSpPr txBox="1">
            <a:spLocks noChangeArrowheads="1"/>
          </p:cNvSpPr>
          <p:nvPr/>
        </p:nvSpPr>
        <p:spPr bwMode="auto">
          <a:xfrm>
            <a:off x="4572000" y="304800"/>
            <a:ext cx="4038600" cy="762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4400" b="1" dirty="0"/>
              <a:t>Summary</a:t>
            </a:r>
            <a:endParaRPr lang="en-AU" dirty="0"/>
          </a:p>
        </p:txBody>
      </p:sp>
      <p:sp>
        <p:nvSpPr>
          <p:cNvPr id="2" name="TextBox 1"/>
          <p:cNvSpPr txBox="1"/>
          <p:nvPr/>
        </p:nvSpPr>
        <p:spPr>
          <a:xfrm>
            <a:off x="323528" y="1340768"/>
            <a:ext cx="4464496" cy="584776"/>
          </a:xfrm>
          <a:prstGeom prst="rect">
            <a:avLst/>
          </a:prstGeom>
          <a:noFill/>
        </p:spPr>
        <p:txBody>
          <a:bodyPr wrap="square">
            <a:spAutoFit/>
          </a:bodyPr>
          <a:lstStyle/>
          <a:p>
            <a:pPr>
              <a:defRPr/>
            </a:pPr>
            <a:r>
              <a:rPr lang="en-US" sz="3200" b="1" dirty="0" smtClean="0">
                <a:effectLst>
                  <a:reflection blurRad="6350" stA="55000" endA="300" endPos="45500" dir="5400000" sy="-100000" algn="bl" rotWithShape="0"/>
                </a:effectLst>
              </a:rPr>
              <a:t>A solution focus </a:t>
            </a:r>
            <a:endParaRPr lang="en-US" sz="3200" b="1" dirty="0">
              <a:effectLst>
                <a:reflection blurRad="6350" stA="55000" endA="300" endPos="45500" dir="5400000" sy="-100000" algn="bl" rotWithShape="0"/>
              </a:effectLst>
            </a:endParaRPr>
          </a:p>
        </p:txBody>
      </p:sp>
      <p:sp>
        <p:nvSpPr>
          <p:cNvPr id="3" name="TextBox 2"/>
          <p:cNvSpPr txBox="1">
            <a:spLocks noChangeArrowheads="1"/>
          </p:cNvSpPr>
          <p:nvPr/>
        </p:nvSpPr>
        <p:spPr bwMode="auto">
          <a:xfrm>
            <a:off x="611560" y="2132856"/>
            <a:ext cx="8064896"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661988" indent="-661988"/>
            <a:r>
              <a:rPr lang="en-US" dirty="0" smtClean="0">
                <a:latin typeface="Arial"/>
                <a:cs typeface="Arial"/>
              </a:rPr>
              <a:t>. . . . is about what stops or restrains other things from happening or change from occurring</a:t>
            </a:r>
          </a:p>
          <a:p>
            <a:pPr marL="661988" indent="-661988"/>
            <a:endParaRPr lang="en-US" dirty="0">
              <a:latin typeface="Arial"/>
              <a:cs typeface="Arial"/>
            </a:endParaRPr>
          </a:p>
          <a:p>
            <a:pPr marL="661988" indent="-661988"/>
            <a:r>
              <a:rPr lang="en-US" dirty="0" smtClean="0">
                <a:latin typeface="Arial"/>
                <a:cs typeface="Arial"/>
              </a:rPr>
              <a:t>. . . . notices what has been different or the exception rather than the focussing on patterns of problem behaviour</a:t>
            </a:r>
          </a:p>
          <a:p>
            <a:pPr marL="661988" indent="-661988"/>
            <a:endParaRPr lang="en-US" dirty="0">
              <a:latin typeface="Arial"/>
              <a:cs typeface="Arial"/>
            </a:endParaRPr>
          </a:p>
          <a:p>
            <a:pPr marL="661988" indent="-661988"/>
            <a:r>
              <a:rPr lang="en-US" dirty="0" smtClean="0">
                <a:latin typeface="Arial"/>
                <a:cs typeface="Arial"/>
              </a:rPr>
              <a:t>. . . . looks for small changes that can snowball into larger ones</a:t>
            </a:r>
          </a:p>
          <a:p>
            <a:pPr marL="661988" indent="-661988"/>
            <a:endParaRPr lang="en-US" dirty="0">
              <a:latin typeface="Arial"/>
              <a:cs typeface="Arial"/>
            </a:endParaRPr>
          </a:p>
          <a:p>
            <a:pPr marL="661988" indent="-661988"/>
            <a:r>
              <a:rPr lang="en-US" dirty="0" smtClean="0">
                <a:latin typeface="Arial"/>
                <a:cs typeface="Arial"/>
              </a:rPr>
              <a:t>. . . . searches for leverage in the strengths shown by students </a:t>
            </a:r>
            <a:endParaRPr lang="en-US" dirty="0">
              <a:latin typeface="Arial"/>
              <a:cs typeface="Arial"/>
            </a:endParaRPr>
          </a:p>
        </p:txBody>
      </p:sp>
      <p:sp>
        <p:nvSpPr>
          <p:cNvPr id="7" name="Rectangle 6"/>
          <p:cNvSpPr/>
          <p:nvPr/>
        </p:nvSpPr>
        <p:spPr bwMode="auto">
          <a:xfrm>
            <a:off x="444624" y="2090992"/>
            <a:ext cx="8532440" cy="1008112"/>
          </a:xfrm>
          <a:prstGeom prst="rect">
            <a:avLst/>
          </a:prstGeom>
          <a:solidFill>
            <a:srgbClr val="FFFFFF">
              <a:alpha val="91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ＭＳ Ｐゴシック" charset="0"/>
              <a:cs typeface="Arial"/>
            </a:endParaRPr>
          </a:p>
        </p:txBody>
      </p:sp>
      <p:sp>
        <p:nvSpPr>
          <p:cNvPr id="15" name="Rectangle 14"/>
          <p:cNvSpPr/>
          <p:nvPr/>
        </p:nvSpPr>
        <p:spPr bwMode="auto">
          <a:xfrm>
            <a:off x="372616" y="3315128"/>
            <a:ext cx="8532440" cy="1224136"/>
          </a:xfrm>
          <a:prstGeom prst="rect">
            <a:avLst/>
          </a:prstGeom>
          <a:solidFill>
            <a:srgbClr val="FFFFFF">
              <a:alpha val="91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ＭＳ Ｐゴシック" charset="0"/>
              <a:cs typeface="Arial"/>
            </a:endParaRPr>
          </a:p>
        </p:txBody>
      </p:sp>
      <p:sp>
        <p:nvSpPr>
          <p:cNvPr id="16" name="Rectangle 15"/>
          <p:cNvSpPr/>
          <p:nvPr/>
        </p:nvSpPr>
        <p:spPr bwMode="auto">
          <a:xfrm>
            <a:off x="300608" y="4611272"/>
            <a:ext cx="8532440" cy="1008112"/>
          </a:xfrm>
          <a:prstGeom prst="rect">
            <a:avLst/>
          </a:prstGeom>
          <a:solidFill>
            <a:srgbClr val="FFFFFF">
              <a:alpha val="91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ＭＳ Ｐゴシック" charset="0"/>
              <a:cs typeface="Arial"/>
            </a:endParaRPr>
          </a:p>
        </p:txBody>
      </p:sp>
      <p:sp>
        <p:nvSpPr>
          <p:cNvPr id="17" name="Rectangle 16"/>
          <p:cNvSpPr/>
          <p:nvPr/>
        </p:nvSpPr>
        <p:spPr bwMode="auto">
          <a:xfrm>
            <a:off x="228600" y="5691392"/>
            <a:ext cx="8532440" cy="1008112"/>
          </a:xfrm>
          <a:prstGeom prst="rect">
            <a:avLst/>
          </a:prstGeom>
          <a:solidFill>
            <a:srgbClr val="FFFFFF">
              <a:alpha val="91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ＭＳ Ｐゴシック" charset="0"/>
              <a:cs typeface="Arial"/>
            </a:endParaRPr>
          </a:p>
        </p:txBody>
      </p:sp>
    </p:spTree>
    <p:extLst>
      <p:ext uri="{BB962C8B-B14F-4D97-AF65-F5344CB8AC3E}">
        <p14:creationId xmlns:p14="http://schemas.microsoft.com/office/powerpoint/2010/main" val="174468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SFI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3733800" cy="774700"/>
          </a:xfrm>
          <a:prstGeom prst="rect">
            <a:avLst/>
          </a:prstGeom>
          <a:noFill/>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Lst>
        </p:spPr>
      </p:pic>
      <p:sp>
        <p:nvSpPr>
          <p:cNvPr id="17415" name="Text Box 7"/>
          <p:cNvSpPr txBox="1">
            <a:spLocks noChangeArrowheads="1"/>
          </p:cNvSpPr>
          <p:nvPr/>
        </p:nvSpPr>
        <p:spPr bwMode="auto">
          <a:xfrm>
            <a:off x="1583268" y="1938792"/>
            <a:ext cx="3308234"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spcBef>
                <a:spcPct val="50000"/>
              </a:spcBef>
              <a:defRPr/>
            </a:pPr>
            <a:r>
              <a:rPr lang="en-AU" sz="2400" dirty="0">
                <a:latin typeface="Arial"/>
                <a:cs typeface="Arial"/>
              </a:rPr>
              <a:t>1. </a:t>
            </a:r>
            <a:r>
              <a:rPr lang="en-AU" sz="2400" dirty="0" smtClean="0">
                <a:latin typeface="Arial"/>
                <a:cs typeface="Arial"/>
              </a:rPr>
              <a:t>Exception questions</a:t>
            </a:r>
            <a:endParaRPr lang="en-AU" sz="2400" dirty="0">
              <a:latin typeface="Arial"/>
              <a:cs typeface="Arial"/>
            </a:endParaRPr>
          </a:p>
        </p:txBody>
      </p:sp>
      <p:sp>
        <p:nvSpPr>
          <p:cNvPr id="17416" name="Text Box 8"/>
          <p:cNvSpPr txBox="1">
            <a:spLocks noChangeArrowheads="1"/>
          </p:cNvSpPr>
          <p:nvPr/>
        </p:nvSpPr>
        <p:spPr bwMode="auto">
          <a:xfrm>
            <a:off x="1583268" y="2735658"/>
            <a:ext cx="3308234"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spcBef>
                <a:spcPct val="50000"/>
              </a:spcBef>
              <a:defRPr/>
            </a:pPr>
            <a:r>
              <a:rPr lang="en-AU" sz="2400" dirty="0">
                <a:latin typeface="Arial"/>
                <a:cs typeface="Arial"/>
              </a:rPr>
              <a:t>2. Coping questions</a:t>
            </a:r>
          </a:p>
        </p:txBody>
      </p:sp>
      <p:sp>
        <p:nvSpPr>
          <p:cNvPr id="17417" name="Text Box 9"/>
          <p:cNvSpPr txBox="1">
            <a:spLocks noChangeArrowheads="1"/>
          </p:cNvSpPr>
          <p:nvPr/>
        </p:nvSpPr>
        <p:spPr bwMode="auto">
          <a:xfrm rot="-869054">
            <a:off x="5029200" y="334963"/>
            <a:ext cx="692150" cy="1189037"/>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CC00"/>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defRPr/>
            </a:pPr>
            <a:r>
              <a:rPr lang="en-AU" sz="7200" b="1" dirty="0">
                <a:solidFill>
                  <a:srgbClr val="FFCC00"/>
                </a:solidFill>
              </a:rPr>
              <a:t>5</a:t>
            </a:r>
            <a:endParaRPr lang="en-AU" dirty="0">
              <a:solidFill>
                <a:srgbClr val="FFCC00"/>
              </a:solidFill>
            </a:endParaRPr>
          </a:p>
        </p:txBody>
      </p:sp>
      <p:sp>
        <p:nvSpPr>
          <p:cNvPr id="17418" name="Text Box 10"/>
          <p:cNvSpPr txBox="1">
            <a:spLocks noChangeArrowheads="1"/>
          </p:cNvSpPr>
          <p:nvPr/>
        </p:nvSpPr>
        <p:spPr bwMode="auto">
          <a:xfrm>
            <a:off x="5334000" y="487363"/>
            <a:ext cx="3276600" cy="762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4400" dirty="0"/>
              <a:t>Approaches</a:t>
            </a:r>
          </a:p>
        </p:txBody>
      </p:sp>
      <p:sp>
        <p:nvSpPr>
          <p:cNvPr id="17419" name="Line 11"/>
          <p:cNvSpPr>
            <a:spLocks noChangeShapeType="1"/>
          </p:cNvSpPr>
          <p:nvPr/>
        </p:nvSpPr>
        <p:spPr bwMode="auto">
          <a:xfrm>
            <a:off x="6324600" y="1143000"/>
            <a:ext cx="1981200" cy="30163"/>
          </a:xfrm>
          <a:prstGeom prst="line">
            <a:avLst/>
          </a:prstGeom>
          <a:noFill/>
          <a:ln w="63500">
            <a:solidFill>
              <a:srgbClr val="FFCC00"/>
            </a:solidFill>
            <a:round/>
            <a:headEnd/>
            <a:tailEnd/>
          </a:ln>
          <a:effectLst>
            <a:outerShdw blurRad="63500" dist="38099" dir="2700000" algn="ctr" rotWithShape="0">
              <a:srgbClr val="000000">
                <a:alpha val="74998"/>
              </a:srgbClr>
            </a:outerShdw>
          </a:effectLst>
          <a:extLst>
            <a:ext uri="{909E8E84-426E-40dd-AFC4-6F175D3DCCD1}">
              <a14:hiddenFill xmlns="" xmlns:a14="http://schemas.microsoft.com/office/drawing/2010/main">
                <a:noFill/>
              </a14:hiddenFill>
            </a:ext>
          </a:extLst>
        </p:spPr>
        <p:txBody>
          <a:bodyPr wrap="none" anchor="ctr"/>
          <a:lstStyle/>
          <a:p>
            <a:pPr>
              <a:defRPr/>
            </a:pPr>
            <a:endParaRPr lang="en-US" dirty="0"/>
          </a:p>
        </p:txBody>
      </p:sp>
      <p:sp>
        <p:nvSpPr>
          <p:cNvPr id="34825" name="Text Box 12"/>
          <p:cNvSpPr txBox="1">
            <a:spLocks noChangeArrowheads="1"/>
          </p:cNvSpPr>
          <p:nvPr/>
        </p:nvSpPr>
        <p:spPr bwMode="auto">
          <a:xfrm>
            <a:off x="3733800" y="6248400"/>
            <a:ext cx="5257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a:t> </a:t>
            </a:r>
            <a:r>
              <a:rPr lang="en-AU" sz="1200" i="1"/>
              <a:t>from</a:t>
            </a:r>
            <a:r>
              <a:rPr lang="en-AU" sz="1200"/>
              <a:t>  </a:t>
            </a:r>
            <a:r>
              <a:rPr lang="en-AU" sz="1200">
                <a:hlinkClick r:id="rId4" invalidUrl="http://quantumkoan.com/qk/writings/papers?p=Brief Therapy.pdf"/>
              </a:rPr>
              <a:t>http://quantumkoan.com/qk/writings/papers?p=Brief%20Therapy.pdf</a:t>
            </a:r>
            <a:endParaRPr lang="en-AU"/>
          </a:p>
        </p:txBody>
      </p:sp>
      <p:sp>
        <p:nvSpPr>
          <p:cNvPr id="11" name="Text Box 6">
            <a:hlinkClick r:id="rId5" action="ppaction://hlinksldjump"/>
          </p:cNvPr>
          <p:cNvSpPr txBox="1">
            <a:spLocks noChangeArrowheads="1"/>
          </p:cNvSpPr>
          <p:nvPr/>
        </p:nvSpPr>
        <p:spPr bwMode="auto">
          <a:xfrm>
            <a:off x="1583268" y="3582454"/>
            <a:ext cx="318628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spcBef>
                <a:spcPct val="50000"/>
              </a:spcBef>
              <a:defRPr/>
            </a:pPr>
            <a:r>
              <a:rPr lang="en-AU" sz="2400" dirty="0">
                <a:latin typeface="Arial"/>
                <a:cs typeface="Arial"/>
              </a:rPr>
              <a:t>3. Scaling questions</a:t>
            </a:r>
          </a:p>
        </p:txBody>
      </p:sp>
      <p:sp>
        <p:nvSpPr>
          <p:cNvPr id="12" name="Text Box 6"/>
          <p:cNvSpPr txBox="1">
            <a:spLocks noChangeArrowheads="1"/>
          </p:cNvSpPr>
          <p:nvPr/>
        </p:nvSpPr>
        <p:spPr bwMode="auto">
          <a:xfrm>
            <a:off x="1583268" y="4424066"/>
            <a:ext cx="298873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spcBef>
                <a:spcPct val="50000"/>
              </a:spcBef>
              <a:defRPr/>
            </a:pPr>
            <a:r>
              <a:rPr lang="en-AU" sz="2400" dirty="0">
                <a:latin typeface="Arial"/>
                <a:cs typeface="Arial"/>
              </a:rPr>
              <a:t>4. Miracle question</a:t>
            </a:r>
          </a:p>
        </p:txBody>
      </p:sp>
      <p:sp>
        <p:nvSpPr>
          <p:cNvPr id="13" name="Text Box 11"/>
          <p:cNvSpPr txBox="1">
            <a:spLocks noChangeArrowheads="1"/>
          </p:cNvSpPr>
          <p:nvPr/>
        </p:nvSpPr>
        <p:spPr bwMode="auto">
          <a:xfrm>
            <a:off x="1583268" y="5295543"/>
            <a:ext cx="287584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spcBef>
                <a:spcPct val="50000"/>
              </a:spcBef>
              <a:defRPr/>
            </a:pPr>
            <a:r>
              <a:rPr lang="en-AU" sz="2400" dirty="0">
                <a:latin typeface="Arial"/>
                <a:cs typeface="Arial"/>
              </a:rPr>
              <a:t>5. Externalisation</a:t>
            </a:r>
          </a:p>
        </p:txBody>
      </p:sp>
      <p:sp>
        <p:nvSpPr>
          <p:cNvPr id="3" name="TextBox 2"/>
          <p:cNvSpPr txBox="1"/>
          <p:nvPr/>
        </p:nvSpPr>
        <p:spPr>
          <a:xfrm>
            <a:off x="5478048" y="2739868"/>
            <a:ext cx="3132552" cy="1323439"/>
          </a:xfrm>
          <a:prstGeom prst="rect">
            <a:avLst/>
          </a:prstGeom>
          <a:noFill/>
        </p:spPr>
        <p:txBody>
          <a:bodyPr wrap="square" rtlCol="0">
            <a:spAutoFit/>
          </a:bodyPr>
          <a:lstStyle/>
          <a:p>
            <a:r>
              <a:rPr lang="en-US" sz="2000" i="1" dirty="0" smtClean="0">
                <a:latin typeface="Arial"/>
                <a:cs typeface="Arial"/>
              </a:rPr>
              <a:t>What is different on the football field so that you don’t get upset when things go wrong?</a:t>
            </a:r>
            <a:endParaRPr lang="en-US" sz="2000" i="1" dirty="0">
              <a:latin typeface="Arial"/>
              <a:cs typeface="Arial"/>
            </a:endParaRPr>
          </a:p>
        </p:txBody>
      </p:sp>
      <p:sp>
        <p:nvSpPr>
          <p:cNvPr id="16" name="TextBox 15"/>
          <p:cNvSpPr txBox="1"/>
          <p:nvPr/>
        </p:nvSpPr>
        <p:spPr>
          <a:xfrm>
            <a:off x="5492096" y="2739868"/>
            <a:ext cx="3132552" cy="1323439"/>
          </a:xfrm>
          <a:prstGeom prst="rect">
            <a:avLst/>
          </a:prstGeom>
          <a:noFill/>
        </p:spPr>
        <p:txBody>
          <a:bodyPr wrap="square" rtlCol="0">
            <a:spAutoFit/>
          </a:bodyPr>
          <a:lstStyle/>
          <a:p>
            <a:r>
              <a:rPr lang="en-US" sz="2000" i="1" dirty="0" smtClean="0">
                <a:latin typeface="Arial"/>
                <a:cs typeface="Arial"/>
              </a:rPr>
              <a:t>How do you manage to control your anger at Taekwon</a:t>
            </a:r>
            <a:r>
              <a:rPr lang="en-US" sz="2000" i="1" dirty="0">
                <a:latin typeface="Arial"/>
                <a:cs typeface="Arial"/>
              </a:rPr>
              <a:t>d</a:t>
            </a:r>
            <a:r>
              <a:rPr lang="en-US" sz="2000" i="1" dirty="0" smtClean="0">
                <a:latin typeface="Arial"/>
                <a:cs typeface="Arial"/>
              </a:rPr>
              <a:t>o if you get hurt or thrown badly?</a:t>
            </a:r>
            <a:endParaRPr lang="en-US" sz="2000" i="1" dirty="0">
              <a:latin typeface="Arial"/>
              <a:cs typeface="Arial"/>
            </a:endParaRPr>
          </a:p>
        </p:txBody>
      </p:sp>
      <p:sp>
        <p:nvSpPr>
          <p:cNvPr id="17" name="TextBox 16"/>
          <p:cNvSpPr txBox="1"/>
          <p:nvPr/>
        </p:nvSpPr>
        <p:spPr>
          <a:xfrm>
            <a:off x="5478048" y="2738639"/>
            <a:ext cx="3132552" cy="1015663"/>
          </a:xfrm>
          <a:prstGeom prst="rect">
            <a:avLst/>
          </a:prstGeom>
          <a:noFill/>
        </p:spPr>
        <p:txBody>
          <a:bodyPr wrap="square" rtlCol="0">
            <a:spAutoFit/>
          </a:bodyPr>
          <a:lstStyle/>
          <a:p>
            <a:r>
              <a:rPr lang="en-US" sz="2000" i="1" dirty="0" smtClean="0">
                <a:latin typeface="Arial"/>
                <a:cs typeface="Arial"/>
              </a:rPr>
              <a:t>You said you were at 3 yesterday, What changed to get you to 5 today?</a:t>
            </a:r>
            <a:endParaRPr lang="en-US" sz="2000" i="1" dirty="0">
              <a:latin typeface="Arial"/>
              <a:cs typeface="Arial"/>
            </a:endParaRPr>
          </a:p>
        </p:txBody>
      </p:sp>
      <p:sp>
        <p:nvSpPr>
          <p:cNvPr id="18" name="TextBox 17"/>
          <p:cNvSpPr txBox="1"/>
          <p:nvPr/>
        </p:nvSpPr>
        <p:spPr>
          <a:xfrm>
            <a:off x="5497801" y="2736406"/>
            <a:ext cx="3132552" cy="1631216"/>
          </a:xfrm>
          <a:prstGeom prst="rect">
            <a:avLst/>
          </a:prstGeom>
          <a:noFill/>
        </p:spPr>
        <p:txBody>
          <a:bodyPr wrap="square" rtlCol="0">
            <a:spAutoFit/>
          </a:bodyPr>
          <a:lstStyle/>
          <a:p>
            <a:r>
              <a:rPr lang="en-US" sz="2000" i="1" dirty="0" smtClean="0">
                <a:latin typeface="Arial"/>
                <a:cs typeface="Arial"/>
              </a:rPr>
              <a:t>If your anger problems miraculously disappeared, what do you most immediately notice happening around you? </a:t>
            </a:r>
            <a:endParaRPr lang="en-US" sz="2000" i="1" dirty="0">
              <a:latin typeface="Arial"/>
              <a:cs typeface="Arial"/>
            </a:endParaRPr>
          </a:p>
        </p:txBody>
      </p:sp>
      <p:sp>
        <p:nvSpPr>
          <p:cNvPr id="19" name="TextBox 18"/>
          <p:cNvSpPr txBox="1"/>
          <p:nvPr/>
        </p:nvSpPr>
        <p:spPr>
          <a:xfrm>
            <a:off x="5492158" y="2744578"/>
            <a:ext cx="3132552" cy="1631216"/>
          </a:xfrm>
          <a:prstGeom prst="rect">
            <a:avLst/>
          </a:prstGeom>
          <a:noFill/>
        </p:spPr>
        <p:txBody>
          <a:bodyPr wrap="square" rtlCol="0">
            <a:spAutoFit/>
          </a:bodyPr>
          <a:lstStyle/>
          <a:p>
            <a:r>
              <a:rPr lang="en-US" sz="2000" i="1" dirty="0" smtClean="0">
                <a:latin typeface="Arial"/>
                <a:cs typeface="Arial"/>
              </a:rPr>
              <a:t>Is ‘Raging Tom’ making  life better for you. How do you know he is around? Why don’t to tell him to piss off?</a:t>
            </a:r>
            <a:endParaRPr lang="en-US" sz="2000" i="1" dirty="0">
              <a:latin typeface="Arial"/>
              <a:cs typeface="Arial"/>
            </a:endParaRPr>
          </a:p>
        </p:txBody>
      </p:sp>
      <p:sp>
        <p:nvSpPr>
          <p:cNvPr id="4" name="Pentagon 3"/>
          <p:cNvSpPr/>
          <p:nvPr/>
        </p:nvSpPr>
        <p:spPr>
          <a:xfrm>
            <a:off x="1202268" y="2044542"/>
            <a:ext cx="381000" cy="269679"/>
          </a:xfrm>
          <a:prstGeom prst="homePlat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533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4"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0" presetClass="path" presetSubtype="0" accel="50000" decel="50000" fill="hold" grpId="0" nodeType="withEffect">
                                  <p:stCondLst>
                                    <p:cond delay="0"/>
                                  </p:stCondLst>
                                  <p:childTnLst>
                                    <p:animMotion origin="layout" path="M -3.33333E-6 -4.07407E-6 L -0.00139 0.1176 " pathEditMode="relative" rAng="0" ptsTypes="AA">
                                      <p:cBhvr>
                                        <p:cTn id="17" dur="1000" fill="hold"/>
                                        <p:tgtEl>
                                          <p:spTgt spid="4"/>
                                        </p:tgtEl>
                                        <p:attrNameLst>
                                          <p:attrName>ppt_x</p:attrName>
                                          <p:attrName>ppt_y</p:attrName>
                                        </p:attrNameLst>
                                      </p:cBhvr>
                                      <p:rCtr x="-69" y="5880"/>
                                    </p:animMotion>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0" presetClass="path" presetSubtype="0" accel="50000" decel="50000" fill="hold" grpId="1" nodeType="withEffect">
                                  <p:stCondLst>
                                    <p:cond delay="0"/>
                                  </p:stCondLst>
                                  <p:childTnLst>
                                    <p:animMotion origin="layout" path="M -0.00139 0.1176 L -0.00243 0.23172 " pathEditMode="relative" rAng="0" ptsTypes="AA">
                                      <p:cBhvr>
                                        <p:cTn id="30" dur="1000" fill="hold"/>
                                        <p:tgtEl>
                                          <p:spTgt spid="4"/>
                                        </p:tgtEl>
                                        <p:attrNameLst>
                                          <p:attrName>ppt_x</p:attrName>
                                          <p:attrName>ppt_y</p:attrName>
                                        </p:attrNameLst>
                                      </p:cBhvr>
                                      <p:rCtr x="-52" y="5694"/>
                                    </p:animMotion>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0" presetClass="path" presetSubtype="0" accel="50000" decel="50000" fill="hold" grpId="2" nodeType="withEffect">
                                  <p:stCondLst>
                                    <p:cond delay="0"/>
                                  </p:stCondLst>
                                  <p:childTnLst>
                                    <p:animMotion origin="layout" path="M -0.00243 0.23172 L -0.00243 0.36158 " pathEditMode="relative" rAng="0" ptsTypes="AA">
                                      <p:cBhvr>
                                        <p:cTn id="40" dur="1000" fill="hold"/>
                                        <p:tgtEl>
                                          <p:spTgt spid="4"/>
                                        </p:tgtEl>
                                        <p:attrNameLst>
                                          <p:attrName>ppt_x</p:attrName>
                                          <p:attrName>ppt_y</p:attrName>
                                        </p:attrNameLst>
                                      </p:cBhvr>
                                      <p:rCtr x="0" y="6481"/>
                                    </p:animMotion>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0" presetClass="path" presetSubtype="0" accel="50000" decel="50000" fill="hold" grpId="3" nodeType="withEffect">
                                  <p:stCondLst>
                                    <p:cond delay="0"/>
                                  </p:stCondLst>
                                  <p:childTnLst>
                                    <p:animMotion origin="layout" path="M -0.00243 0.36157 L -0.00243 0.48472 " pathEditMode="relative" rAng="0" ptsTypes="AA">
                                      <p:cBhvr>
                                        <p:cTn id="50" dur="1000" fill="hold"/>
                                        <p:tgtEl>
                                          <p:spTgt spid="4"/>
                                        </p:tgtEl>
                                        <p:attrNameLst>
                                          <p:attrName>ppt_x</p:attrName>
                                          <p:attrName>ppt_y</p:attrName>
                                        </p:attrNameLst>
                                      </p:cBhvr>
                                      <p:rCtr x="0" y="6157"/>
                                    </p:animMotion>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6" grpId="0"/>
      <p:bldP spid="16" grpId="1"/>
      <p:bldP spid="17" grpId="0"/>
      <p:bldP spid="17" grpId="1"/>
      <p:bldP spid="18" grpId="0"/>
      <p:bldP spid="18" grpId="1"/>
      <p:bldP spid="19" grpId="0"/>
      <p:bldP spid="19" grpId="1"/>
      <p:bldP spid="4" grpId="0" animBg="1"/>
      <p:bldP spid="4" grpId="1" animBg="1"/>
      <p:bldP spid="4" grpId="2" animBg="1"/>
      <p:bldP spid="4" grpId="3" animBg="1"/>
      <p:bldP spid="4" grpId="4"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508</TotalTime>
  <Words>2866</Words>
  <Application>Microsoft Macintosh PowerPoint</Application>
  <PresentationFormat>On-screen Show (4:3)</PresentationFormat>
  <Paragraphs>407</Paragraphs>
  <Slides>71</Slides>
  <Notes>12</Notes>
  <HiddenSlides>0</HiddenSlides>
  <MMClips>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71</vt:i4>
      </vt:variant>
    </vt:vector>
  </HeadingPairs>
  <TitlesOfParts>
    <vt:vector size="85" baseType="lpstr">
      <vt:lpstr>Avenir Book</vt:lpstr>
      <vt:lpstr>Bradley Hand ITC TT-Bold</vt:lpstr>
      <vt:lpstr>Calibri</vt:lpstr>
      <vt:lpstr>Chalkduster</vt:lpstr>
      <vt:lpstr>Corbel Bold</vt:lpstr>
      <vt:lpstr>Lucida Grande</vt:lpstr>
      <vt:lpstr>Lucida Handwriting</vt:lpstr>
      <vt:lpstr>ＭＳ Ｐゴシック</vt:lpstr>
      <vt:lpstr>ＭＳ 明朝</vt:lpstr>
      <vt:lpstr>Times</vt:lpstr>
      <vt:lpstr>Times New Roman</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NSW DET</dc:creator>
  <cp:lastModifiedBy>Handley, Ray</cp:lastModifiedBy>
  <cp:revision>19</cp:revision>
  <cp:lastPrinted>2015-09-20T06:47:37Z</cp:lastPrinted>
  <dcterms:created xsi:type="dcterms:W3CDTF">2014-10-09T21:41:02Z</dcterms:created>
  <dcterms:modified xsi:type="dcterms:W3CDTF">2017-08-27T06:01:08Z</dcterms:modified>
</cp:coreProperties>
</file>